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3" r:id="rId27"/>
    <p:sldId id="284" r:id="rId28"/>
    <p:sldId id="285" r:id="rId29"/>
    <p:sldId id="286" r:id="rId30"/>
    <p:sldId id="287" r:id="rId31"/>
    <p:sldId id="289" r:id="rId32"/>
    <p:sldId id="290" r:id="rId33"/>
    <p:sldId id="291" r:id="rId34"/>
    <p:sldId id="292" r:id="rId35"/>
    <p:sldId id="293" r:id="rId36"/>
    <p:sldId id="295" r:id="rId37"/>
    <p:sldId id="296" r:id="rId38"/>
    <p:sldId id="276"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2" d="100"/>
          <a:sy n="102" d="100"/>
        </p:scale>
        <p:origin x="-444" y="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602747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developer.android.com/reference/android/view/View.OnClickListener.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developer.android.com/reference/android/view/View.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eveloper.android.com/reference/android/widget/Toast.html" TargetMode="External"/><Relationship Id="rId7" Type="http://schemas.openxmlformats.org/officeDocument/2006/relationships/hyperlink" Target="http://developer.android.com/reference/android/app/Activity.html"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developer.android.com/reference/android/app/Application.html" TargetMode="External"/><Relationship Id="rId5" Type="http://schemas.openxmlformats.org/officeDocument/2006/relationships/hyperlink" Target="http://developer.android.com/reference/java/lang/CharSequence.html" TargetMode="External"/><Relationship Id="rId4" Type="http://schemas.openxmlformats.org/officeDocument/2006/relationships/hyperlink" Target="http://developer.android.com/reference/android/content/Context.html"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developer.android.com/reference/android/widget/AdapterView.OnItemSelectedListener.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developer.android.com/reference/android/view/View.html" TargetMode="External"/><Relationship Id="rId4" Type="http://schemas.openxmlformats.org/officeDocument/2006/relationships/hyperlink" Target="http://developer.android.com/reference/android/widget/AdapterView.html"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u="sng" dirty="0"/>
              <a:t>To change text and id:</a:t>
            </a:r>
          </a:p>
          <a:p>
            <a:r>
              <a:rPr lang="en-US" dirty="0"/>
              <a:t>Right</a:t>
            </a:r>
            <a:r>
              <a:rPr lang="en-US" baseline="0" dirty="0"/>
              <a:t> click on view </a:t>
            </a:r>
            <a:r>
              <a:rPr lang="en-US" baseline="0" dirty="0">
                <a:sym typeface="Wingdings" panose="05000000000000000000" pitchFamily="2" charset="2"/>
              </a:rPr>
              <a:t></a:t>
            </a:r>
            <a:r>
              <a:rPr lang="en-US" baseline="0" dirty="0"/>
              <a:t>Edit id</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Right</a:t>
            </a:r>
            <a:r>
              <a:rPr lang="en-US" baseline="0" dirty="0"/>
              <a:t> click on view </a:t>
            </a:r>
            <a:r>
              <a:rPr lang="en-US" baseline="0" dirty="0">
                <a:sym typeface="Wingdings" panose="05000000000000000000" pitchFamily="2" charset="2"/>
              </a:rPr>
              <a:t></a:t>
            </a:r>
            <a:r>
              <a:rPr lang="en-US" baseline="0" dirty="0"/>
              <a:t> Edit text </a:t>
            </a:r>
            <a:r>
              <a:rPr lang="en-US" baseline="0" dirty="0">
                <a:sym typeface="Wingdings" panose="05000000000000000000" pitchFamily="2" charset="2"/>
              </a:rPr>
              <a:t></a:t>
            </a:r>
            <a:r>
              <a:rPr lang="en-US" baseline="0" dirty="0"/>
              <a:t> new string </a:t>
            </a:r>
            <a:r>
              <a:rPr lang="en-US" baseline="0" dirty="0">
                <a:sym typeface="Wingdings" panose="05000000000000000000" pitchFamily="2" charset="2"/>
              </a:rPr>
              <a:t></a:t>
            </a:r>
            <a:r>
              <a:rPr lang="en-US" baseline="0" dirty="0"/>
              <a:t> </a:t>
            </a:r>
            <a:r>
              <a:rPr lang="en-US" baseline="0" dirty="0" err="1"/>
              <a:t>R.String</a:t>
            </a:r>
            <a:r>
              <a:rPr lang="en-US" baseline="0" dirty="0"/>
              <a:t> “the name that will be used in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a:sym typeface="Wingdings" panose="05000000000000000000" pitchFamily="2" charset="2"/>
              </a:rPr>
              <a:t></a:t>
            </a:r>
            <a:r>
              <a:rPr lang="en-US" baseline="0" dirty="0"/>
              <a:t> String that is the value </a:t>
            </a:r>
            <a:r>
              <a:rPr lang="en-US" baseline="0"/>
              <a:t>that will </a:t>
            </a:r>
            <a:r>
              <a:rPr lang="en-US" baseline="0" dirty="0"/>
              <a:t>be shown</a:t>
            </a:r>
          </a:p>
          <a:p>
            <a:r>
              <a:rPr lang="en-US" baseline="0" dirty="0"/>
              <a:t> 		</a:t>
            </a:r>
            <a:r>
              <a:rPr lang="en-US" b="1" i="1" u="sng" baseline="0" dirty="0"/>
              <a:t>Example:</a:t>
            </a:r>
            <a:r>
              <a:rPr lang="en-US" baseline="0" dirty="0"/>
              <a:t> </a:t>
            </a:r>
            <a:r>
              <a:rPr lang="en-US" b="1" baseline="0" dirty="0"/>
              <a:t>x</a:t>
            </a:r>
            <a:r>
              <a:rPr lang="en-US" baseline="0" dirty="0"/>
              <a:t>=“Name” </a:t>
            </a:r>
            <a:r>
              <a:rPr lang="en-US" baseline="0" dirty="0">
                <a:sym typeface="Wingdings" panose="05000000000000000000" pitchFamily="2" charset="2"/>
              </a:rPr>
              <a:t>  </a:t>
            </a:r>
            <a:r>
              <a:rPr lang="en-US" baseline="0" dirty="0" err="1">
                <a:sym typeface="Wingdings" panose="05000000000000000000" pitchFamily="2" charset="2"/>
              </a:rPr>
              <a:t>R.string</a:t>
            </a:r>
            <a:r>
              <a:rPr lang="en-US" baseline="0" dirty="0">
                <a:sym typeface="Wingdings" panose="05000000000000000000" pitchFamily="2" charset="2"/>
              </a:rPr>
              <a:t> is x and string is Name</a:t>
            </a:r>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21</a:t>
            </a:fld>
            <a:endParaRPr lang="en-US"/>
          </a:p>
        </p:txBody>
      </p:sp>
    </p:spTree>
    <p:extLst>
      <p:ext uri="{BB962C8B-B14F-4D97-AF65-F5344CB8AC3E}">
        <p14:creationId xmlns:p14="http://schemas.microsoft.com/office/powerpoint/2010/main" val="3833645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 You implement an action listener to define what should be done when an user performs certain operation.</a:t>
            </a:r>
            <a:endParaRPr lang="en-US" sz="1200" u="none" strike="noStrike" kern="1200" dirty="0">
              <a:solidFill>
                <a:schemeClr val="tx1"/>
              </a:solidFill>
              <a:latin typeface="+mn-lt"/>
              <a:ea typeface="+mn-ea"/>
              <a:cs typeface="+mn-cs"/>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err="1">
                <a:solidFill>
                  <a:schemeClr val="tx1"/>
                </a:solidFill>
                <a:latin typeface="+mn-lt"/>
                <a:ea typeface="+mn-ea"/>
                <a:cs typeface="+mn-cs"/>
                <a:hlinkClick r:id="rId3"/>
              </a:rPr>
              <a:t>onClick</a:t>
            </a:r>
            <a:r>
              <a:rPr lang="en-US" dirty="0"/>
              <a:t>(</a:t>
            </a:r>
            <a:r>
              <a:rPr lang="en-US" sz="1200" u="none" strike="noStrike" kern="1200" dirty="0">
                <a:solidFill>
                  <a:schemeClr val="tx1"/>
                </a:solidFill>
                <a:latin typeface="+mn-lt"/>
                <a:ea typeface="+mn-ea"/>
                <a:cs typeface="+mn-cs"/>
                <a:hlinkClick r:id="rId4"/>
              </a:rPr>
              <a:t>View</a:t>
            </a:r>
            <a:r>
              <a:rPr lang="en-US" dirty="0"/>
              <a:t> v) </a:t>
            </a:r>
            <a:r>
              <a:rPr lang="en-US" sz="1200" b="0" i="0" kern="1200" dirty="0">
                <a:solidFill>
                  <a:schemeClr val="tx1"/>
                </a:solidFill>
                <a:latin typeface="+mn-lt"/>
                <a:ea typeface="+mn-ea"/>
                <a:cs typeface="+mn-cs"/>
              </a:rPr>
              <a:t>Called when a view has been clicked.</a:t>
            </a:r>
          </a:p>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24</a:t>
            </a:fld>
            <a:endParaRPr lang="en-US"/>
          </a:p>
        </p:txBody>
      </p:sp>
    </p:spTree>
    <p:extLst>
      <p:ext uri="{BB962C8B-B14F-4D97-AF65-F5344CB8AC3E}">
        <p14:creationId xmlns:p14="http://schemas.microsoft.com/office/powerpoint/2010/main" val="2885006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25</a:t>
            </a:fld>
            <a:endParaRPr lang="en-US"/>
          </a:p>
        </p:txBody>
      </p:sp>
    </p:spTree>
    <p:extLst>
      <p:ext uri="{BB962C8B-B14F-4D97-AF65-F5344CB8AC3E}">
        <p14:creationId xmlns:p14="http://schemas.microsoft.com/office/powerpoint/2010/main" val="3032177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26</a:t>
            </a:fld>
            <a:endParaRPr lang="en-US"/>
          </a:p>
        </p:txBody>
      </p:sp>
    </p:spTree>
    <p:extLst>
      <p:ext uri="{BB962C8B-B14F-4D97-AF65-F5344CB8AC3E}">
        <p14:creationId xmlns:p14="http://schemas.microsoft.com/office/powerpoint/2010/main" val="3972514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u="none" strike="noStrike" kern="1200" dirty="0">
                <a:solidFill>
                  <a:schemeClr val="tx1"/>
                </a:solidFill>
                <a:latin typeface="+mn-lt"/>
                <a:ea typeface="+mn-ea"/>
                <a:cs typeface="+mn-cs"/>
                <a:hlinkClick r:id="rId3"/>
              </a:rPr>
              <a:t>LENGTH_LONG</a:t>
            </a:r>
            <a:r>
              <a:rPr lang="en-US" sz="1200" u="none" strike="noStrike" kern="1200" dirty="0">
                <a:solidFill>
                  <a:schemeClr val="tx1"/>
                </a:solidFill>
                <a:latin typeface="+mn-lt"/>
                <a:ea typeface="+mn-ea"/>
                <a:cs typeface="+mn-cs"/>
              </a:rPr>
              <a:t> </a:t>
            </a:r>
            <a:r>
              <a:rPr lang="en-US" dirty="0"/>
              <a:t>Show the view or text notification for a long period of time.</a:t>
            </a:r>
          </a:p>
          <a:p>
            <a:r>
              <a:rPr lang="en-US" sz="1200" u="none" strike="noStrike" kern="1200" dirty="0">
                <a:solidFill>
                  <a:schemeClr val="tx1"/>
                </a:solidFill>
                <a:latin typeface="+mn-lt"/>
                <a:ea typeface="+mn-ea"/>
                <a:cs typeface="+mn-cs"/>
                <a:hlinkClick r:id="rId3"/>
              </a:rPr>
              <a:t>LENGTH_SHORT</a:t>
            </a:r>
            <a:r>
              <a:rPr lang="en-US" sz="1200" u="none" strike="noStrike" kern="1200" dirty="0">
                <a:solidFill>
                  <a:schemeClr val="tx1"/>
                </a:solidFill>
                <a:latin typeface="+mn-lt"/>
                <a:ea typeface="+mn-ea"/>
                <a:cs typeface="+mn-cs"/>
              </a:rPr>
              <a:t> </a:t>
            </a:r>
            <a:r>
              <a:rPr lang="en-US" dirty="0"/>
              <a:t>Show the view or text notification for a short period of time.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err="1">
                <a:solidFill>
                  <a:schemeClr val="tx1"/>
                </a:solidFill>
                <a:latin typeface="+mn-lt"/>
                <a:ea typeface="+mn-ea"/>
                <a:cs typeface="+mn-cs"/>
                <a:hlinkClick r:id="rId3"/>
              </a:rPr>
              <a:t>makeText</a:t>
            </a:r>
            <a:r>
              <a:rPr lang="en-US" dirty="0"/>
              <a:t>(</a:t>
            </a:r>
            <a:r>
              <a:rPr lang="en-US" sz="1200" u="none" strike="noStrike" kern="1200" dirty="0">
                <a:solidFill>
                  <a:schemeClr val="tx1"/>
                </a:solidFill>
                <a:latin typeface="+mn-lt"/>
                <a:ea typeface="+mn-ea"/>
                <a:cs typeface="+mn-cs"/>
                <a:hlinkClick r:id="rId4"/>
              </a:rPr>
              <a:t>Context</a:t>
            </a:r>
            <a:r>
              <a:rPr lang="en-US" dirty="0"/>
              <a:t> </a:t>
            </a:r>
            <a:r>
              <a:rPr lang="en-US" dirty="0" err="1"/>
              <a:t>context</a:t>
            </a:r>
            <a:r>
              <a:rPr lang="en-US" dirty="0"/>
              <a:t>, </a:t>
            </a:r>
            <a:r>
              <a:rPr lang="en-US" sz="1200" u="none" strike="noStrike" kern="1200" dirty="0" err="1">
                <a:solidFill>
                  <a:schemeClr val="tx1"/>
                </a:solidFill>
                <a:latin typeface="+mn-lt"/>
                <a:ea typeface="+mn-ea"/>
                <a:cs typeface="+mn-cs"/>
                <a:hlinkClick r:id="rId5"/>
              </a:rPr>
              <a:t>CharSequence</a:t>
            </a:r>
            <a:r>
              <a:rPr lang="en-US" dirty="0"/>
              <a:t> text, </a:t>
            </a:r>
            <a:r>
              <a:rPr lang="en-US" dirty="0" err="1"/>
              <a:t>int</a:t>
            </a:r>
            <a:r>
              <a:rPr lang="en-US" dirty="0"/>
              <a:t> duration) : </a:t>
            </a:r>
            <a:r>
              <a:rPr lang="en-US" sz="1200" b="0" i="0" kern="1200" dirty="0">
                <a:solidFill>
                  <a:schemeClr val="tx1"/>
                </a:solidFill>
                <a:latin typeface="+mn-lt"/>
                <a:ea typeface="+mn-ea"/>
                <a:cs typeface="+mn-cs"/>
              </a:rPr>
              <a:t>Make a standard toast that just contains a text view.</a:t>
            </a:r>
          </a:p>
          <a:p>
            <a:r>
              <a:rPr lang="en-US" sz="1200" b="1" i="0" kern="1200" dirty="0">
                <a:solidFill>
                  <a:schemeClr val="tx1"/>
                </a:solidFill>
                <a:latin typeface="+mn-lt"/>
                <a:ea typeface="+mn-ea"/>
                <a:cs typeface="+mn-cs"/>
              </a:rPr>
              <a:t>Parameters</a:t>
            </a:r>
          </a:p>
          <a:p>
            <a:r>
              <a:rPr lang="en-US" dirty="0"/>
              <a:t>context: </a:t>
            </a:r>
            <a:r>
              <a:rPr lang="en-US" b="0" dirty="0"/>
              <a:t>The context to use. Usually your </a:t>
            </a:r>
            <a:r>
              <a:rPr lang="en-US" sz="1200" b="0" u="none" strike="noStrike" kern="1200" dirty="0">
                <a:solidFill>
                  <a:schemeClr val="tx1"/>
                </a:solidFill>
                <a:latin typeface="+mn-lt"/>
                <a:ea typeface="+mn-ea"/>
                <a:cs typeface="+mn-cs"/>
                <a:hlinkClick r:id="rId6"/>
              </a:rPr>
              <a:t>Application</a:t>
            </a:r>
            <a:r>
              <a:rPr lang="en-US" b="0" dirty="0"/>
              <a:t> or </a:t>
            </a:r>
            <a:r>
              <a:rPr lang="en-US" sz="1200" b="0" u="none" strike="noStrike" kern="1200" dirty="0">
                <a:solidFill>
                  <a:schemeClr val="tx1"/>
                </a:solidFill>
                <a:latin typeface="+mn-lt"/>
                <a:ea typeface="+mn-ea"/>
                <a:cs typeface="+mn-cs"/>
                <a:hlinkClick r:id="rId7"/>
              </a:rPr>
              <a:t>Activity</a:t>
            </a:r>
            <a:r>
              <a:rPr lang="en-US" b="0" dirty="0"/>
              <a:t> object.</a:t>
            </a:r>
          </a:p>
          <a:p>
            <a:r>
              <a:rPr lang="en-US" sz="1200" b="0" i="0" kern="1200" dirty="0">
                <a:solidFill>
                  <a:schemeClr val="tx1"/>
                </a:solidFill>
                <a:effectLst/>
                <a:latin typeface="+mn-lt"/>
                <a:ea typeface="+mn-ea"/>
                <a:cs typeface="+mn-cs"/>
              </a:rPr>
              <a:t>You can get the context by invoking </a:t>
            </a:r>
            <a:r>
              <a:rPr lang="en-US" sz="1200" b="0" i="0" kern="1200" dirty="0" err="1">
                <a:solidFill>
                  <a:schemeClr val="tx1"/>
                </a:solidFill>
                <a:effectLst/>
                <a:latin typeface="+mn-lt"/>
                <a:ea typeface="+mn-ea"/>
                <a:cs typeface="+mn-cs"/>
              </a:rPr>
              <a:t>Activity_name.this</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dirty="0" err="1"/>
              <a:t>getApplicationContext</a:t>
            </a:r>
            <a:r>
              <a:rPr lang="en-US" dirty="0"/>
              <a:t>()</a:t>
            </a:r>
            <a:r>
              <a:rPr lang="en-US" sz="1200" b="0" i="0" kern="1200" dirty="0">
                <a:solidFill>
                  <a:schemeClr val="tx1"/>
                </a:solidFill>
                <a:effectLst/>
                <a:latin typeface="+mn-lt"/>
                <a:ea typeface="+mn-ea"/>
                <a:cs typeface="+mn-cs"/>
              </a:rPr>
              <a:t>, </a:t>
            </a:r>
            <a:r>
              <a:rPr lang="en-US" dirty="0" err="1"/>
              <a:t>getContext</a:t>
            </a:r>
            <a:r>
              <a:rPr lang="en-US" dirty="0"/>
              <a:t>()</a:t>
            </a:r>
            <a:r>
              <a:rPr lang="en-US" sz="1200" b="0" i="0" kern="1200" dirty="0">
                <a:solidFill>
                  <a:schemeClr val="tx1"/>
                </a:solidFill>
                <a:effectLst/>
                <a:latin typeface="+mn-lt"/>
                <a:ea typeface="+mn-ea"/>
                <a:cs typeface="+mn-cs"/>
              </a:rPr>
              <a:t>, </a:t>
            </a:r>
            <a:r>
              <a:rPr lang="en-US" dirty="0" err="1"/>
              <a:t>getBaseContext</a:t>
            </a:r>
            <a:r>
              <a:rPr lang="en-US" dirty="0"/>
              <a:t>()</a:t>
            </a:r>
            <a:r>
              <a:rPr lang="en-US" sz="1200" b="0" i="0" kern="1200" dirty="0">
                <a:solidFill>
                  <a:schemeClr val="tx1"/>
                </a:solidFill>
                <a:effectLst/>
                <a:latin typeface="+mn-lt"/>
                <a:ea typeface="+mn-ea"/>
                <a:cs typeface="+mn-cs"/>
              </a:rPr>
              <a:t>or </a:t>
            </a:r>
            <a:r>
              <a:rPr lang="en-US" dirty="0"/>
              <a:t>this</a:t>
            </a:r>
            <a:r>
              <a:rPr lang="en-US" sz="1200" b="0" i="0" kern="1200" dirty="0">
                <a:solidFill>
                  <a:schemeClr val="tx1"/>
                </a:solidFill>
                <a:effectLst/>
                <a:latin typeface="+mn-lt"/>
                <a:ea typeface="+mn-ea"/>
                <a:cs typeface="+mn-cs"/>
              </a:rPr>
              <a:t> (when in the activity class).</a:t>
            </a:r>
          </a:p>
          <a:p>
            <a:r>
              <a:rPr lang="en-US" sz="1200" b="0" i="0" kern="1200" dirty="0">
                <a:solidFill>
                  <a:schemeClr val="tx1"/>
                </a:solidFill>
                <a:effectLst/>
                <a:latin typeface="+mn-lt"/>
                <a:ea typeface="+mn-ea"/>
                <a:cs typeface="+mn-cs"/>
              </a:rPr>
              <a:t> It lets newly created objects understand what has been going on. Typically you call it to get information regarding another part of your program (activity, package/application). It also gives access to the resources of the project and the global information about the application environment.</a:t>
            </a:r>
          </a:p>
          <a:p>
            <a:r>
              <a:rPr lang="en-US" sz="1200" b="0" i="0" kern="1200" dirty="0">
                <a:solidFill>
                  <a:schemeClr val="tx1"/>
                </a:solidFill>
                <a:effectLst/>
                <a:latin typeface="+mn-lt"/>
                <a:ea typeface="+mn-ea"/>
                <a:cs typeface="+mn-cs"/>
              </a:rPr>
              <a:t>For example, you can check the size of the current device display via the Context.</a:t>
            </a:r>
            <a:endParaRPr lang="en-US" b="0" dirty="0"/>
          </a:p>
          <a:p>
            <a:r>
              <a:rPr lang="en-US" dirty="0"/>
              <a:t>text: </a:t>
            </a:r>
            <a:r>
              <a:rPr lang="en-US" b="0" dirty="0"/>
              <a:t>The text to show. Can be formatted text.</a:t>
            </a:r>
          </a:p>
          <a:p>
            <a:r>
              <a:rPr lang="en-US" dirty="0"/>
              <a:t>duration: </a:t>
            </a:r>
            <a:r>
              <a:rPr lang="en-US" b="0" dirty="0"/>
              <a:t>How long to display the message. Either </a:t>
            </a:r>
            <a:r>
              <a:rPr lang="en-US" sz="1200" b="0" u="none" strike="noStrike" kern="1200" dirty="0">
                <a:solidFill>
                  <a:schemeClr val="tx1"/>
                </a:solidFill>
                <a:latin typeface="+mn-lt"/>
                <a:ea typeface="+mn-ea"/>
                <a:cs typeface="+mn-cs"/>
                <a:hlinkClick r:id="rId3"/>
              </a:rPr>
              <a:t>LENGTH_SHORT</a:t>
            </a:r>
            <a:r>
              <a:rPr lang="en-US" b="0" dirty="0"/>
              <a:t> or </a:t>
            </a:r>
            <a:r>
              <a:rPr lang="en-US" sz="1200" b="0" u="none" strike="noStrike" kern="1200" dirty="0">
                <a:solidFill>
                  <a:schemeClr val="tx1"/>
                </a:solidFill>
                <a:latin typeface="+mn-lt"/>
                <a:ea typeface="+mn-ea"/>
                <a:cs typeface="+mn-cs"/>
                <a:hlinkClick r:id="rId3"/>
              </a:rPr>
              <a:t>LENGTH_LONG</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30</a:t>
            </a:fld>
            <a:endParaRPr lang="en-US"/>
          </a:p>
        </p:txBody>
      </p:sp>
    </p:spTree>
    <p:extLst>
      <p:ext uri="{BB962C8B-B14F-4D97-AF65-F5344CB8AC3E}">
        <p14:creationId xmlns:p14="http://schemas.microsoft.com/office/powerpoint/2010/main" val="4032760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32</a:t>
            </a:fld>
            <a:endParaRPr lang="en-US"/>
          </a:p>
        </p:txBody>
      </p:sp>
    </p:spTree>
    <p:extLst>
      <p:ext uri="{BB962C8B-B14F-4D97-AF65-F5344CB8AC3E}">
        <p14:creationId xmlns:p14="http://schemas.microsoft.com/office/powerpoint/2010/main" val="874207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Two</a:t>
            </a:r>
            <a:r>
              <a:rPr lang="en-US" baseline="0" dirty="0"/>
              <a:t> ways to bind array of values to a spinner </a:t>
            </a:r>
          </a:p>
          <a:p>
            <a:pPr>
              <a:buFontTx/>
              <a:buChar char="-"/>
            </a:pPr>
            <a:r>
              <a:rPr lang="en-US" baseline="0" dirty="0"/>
              <a:t>In GUI  ( right </a:t>
            </a:r>
            <a:r>
              <a:rPr lang="en-US" baseline="0" dirty="0" err="1"/>
              <a:t>click</a:t>
            </a:r>
            <a:r>
              <a:rPr lang="en-US" baseline="0" dirty="0" err="1">
                <a:sym typeface="Wingdings" pitchFamily="2" charset="2"/>
              </a:rPr>
              <a:t>show</a:t>
            </a:r>
            <a:r>
              <a:rPr lang="en-US" baseline="0" dirty="0">
                <a:sym typeface="Wingdings" pitchFamily="2" charset="2"/>
              </a:rPr>
              <a:t> in properties entries array (then select array name to bind to ) )</a:t>
            </a:r>
            <a:endParaRPr lang="en-US" baseline="0" dirty="0"/>
          </a:p>
          <a:p>
            <a:pPr>
              <a:buFontTx/>
              <a:buChar char="-"/>
            </a:pPr>
            <a:r>
              <a:rPr lang="en-US" baseline="0" dirty="0"/>
              <a:t>In Code (Next Lab)</a:t>
            </a:r>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33</a:t>
            </a:fld>
            <a:endParaRPr lang="en-US"/>
          </a:p>
        </p:txBody>
      </p:sp>
    </p:spTree>
    <p:extLst>
      <p:ext uri="{BB962C8B-B14F-4D97-AF65-F5344CB8AC3E}">
        <p14:creationId xmlns:p14="http://schemas.microsoft.com/office/powerpoint/2010/main" val="2447686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err="1">
                <a:solidFill>
                  <a:schemeClr val="tx1"/>
                </a:solidFill>
                <a:latin typeface="+mn-lt"/>
                <a:ea typeface="+mn-ea"/>
                <a:cs typeface="+mn-cs"/>
                <a:hlinkClick r:id="rId3"/>
              </a:rPr>
              <a:t>onItemSelected</a:t>
            </a:r>
            <a:r>
              <a:rPr lang="en-US" dirty="0"/>
              <a:t>(</a:t>
            </a:r>
            <a:r>
              <a:rPr lang="en-US" sz="1200" u="none" strike="noStrike" kern="1200" dirty="0" err="1">
                <a:solidFill>
                  <a:schemeClr val="tx1"/>
                </a:solidFill>
                <a:latin typeface="+mn-lt"/>
                <a:ea typeface="+mn-ea"/>
                <a:cs typeface="+mn-cs"/>
                <a:hlinkClick r:id="rId4"/>
              </a:rPr>
              <a:t>AdapterView</a:t>
            </a:r>
            <a:r>
              <a:rPr lang="en-US" dirty="0"/>
              <a:t>&lt;?&gt; parent, </a:t>
            </a:r>
            <a:r>
              <a:rPr lang="en-US" sz="1200" u="none" strike="noStrike" kern="1200" dirty="0">
                <a:solidFill>
                  <a:schemeClr val="tx1"/>
                </a:solidFill>
                <a:latin typeface="+mn-lt"/>
                <a:ea typeface="+mn-ea"/>
                <a:cs typeface="+mn-cs"/>
                <a:hlinkClick r:id="rId5"/>
              </a:rPr>
              <a:t>View</a:t>
            </a:r>
            <a:r>
              <a:rPr lang="en-US" dirty="0"/>
              <a:t> </a:t>
            </a:r>
            <a:r>
              <a:rPr lang="en-US" dirty="0" err="1"/>
              <a:t>view</a:t>
            </a:r>
            <a:r>
              <a:rPr lang="en-US" dirty="0"/>
              <a:t>, </a:t>
            </a:r>
            <a:r>
              <a:rPr lang="en-US" dirty="0" err="1"/>
              <a:t>int</a:t>
            </a:r>
            <a:r>
              <a:rPr lang="en-US" dirty="0"/>
              <a:t> position, long id): </a:t>
            </a:r>
            <a:r>
              <a:rPr lang="en-US" sz="1200" b="0" i="0" kern="1200" dirty="0">
                <a:solidFill>
                  <a:schemeClr val="tx1"/>
                </a:solidFill>
                <a:latin typeface="+mn-lt"/>
                <a:ea typeface="+mn-ea"/>
                <a:cs typeface="+mn-cs"/>
              </a:rPr>
              <a:t>Callback method to be invoked when an item in this view has been selected.</a:t>
            </a:r>
          </a:p>
          <a:p>
            <a:r>
              <a:rPr lang="en-US" sz="1200" b="0" i="0" kern="1200" dirty="0">
                <a:solidFill>
                  <a:schemeClr val="tx1"/>
                </a:solidFill>
                <a:latin typeface="+mn-lt"/>
                <a:ea typeface="+mn-ea"/>
                <a:cs typeface="+mn-cs"/>
              </a:rPr>
              <a:t>This callback is invoked only when the newly selected position is different from the previously selected position or if there was no selected item.</a:t>
            </a:r>
          </a:p>
          <a:p>
            <a:endParaRPr lang="en-US" sz="1200" b="0" i="0" kern="1200" dirty="0">
              <a:solidFill>
                <a:schemeClr val="tx1"/>
              </a:solidFill>
              <a:latin typeface="+mn-lt"/>
              <a:ea typeface="+mn-ea"/>
              <a:cs typeface="+mn-cs"/>
            </a:endParaRPr>
          </a:p>
          <a:p>
            <a:r>
              <a:rPr lang="en-US" sz="1200" b="0" i="0" kern="1200" dirty="0" err="1">
                <a:solidFill>
                  <a:schemeClr val="tx1"/>
                </a:solidFill>
                <a:latin typeface="+mn-lt"/>
                <a:ea typeface="+mn-ea"/>
                <a:cs typeface="+mn-cs"/>
              </a:rPr>
              <a:t>Impelmenters</a:t>
            </a:r>
            <a:r>
              <a:rPr lang="en-US" sz="1200" b="0" i="0" kern="1200" dirty="0">
                <a:solidFill>
                  <a:schemeClr val="tx1"/>
                </a:solidFill>
                <a:latin typeface="+mn-lt"/>
                <a:ea typeface="+mn-ea"/>
                <a:cs typeface="+mn-cs"/>
              </a:rPr>
              <a:t> can call </a:t>
            </a:r>
            <a:r>
              <a:rPr lang="en-US" sz="1200" b="0" i="0" kern="1200" dirty="0" err="1">
                <a:solidFill>
                  <a:schemeClr val="tx1"/>
                </a:solidFill>
                <a:latin typeface="+mn-lt"/>
                <a:ea typeface="+mn-ea"/>
                <a:cs typeface="+mn-cs"/>
              </a:rPr>
              <a:t>getItemAtPosition</a:t>
            </a:r>
            <a:r>
              <a:rPr lang="en-US" sz="1200" b="0" i="0" kern="1200" dirty="0">
                <a:solidFill>
                  <a:schemeClr val="tx1"/>
                </a:solidFill>
                <a:latin typeface="+mn-lt"/>
                <a:ea typeface="+mn-ea"/>
                <a:cs typeface="+mn-cs"/>
              </a:rPr>
              <a:t>(position) if they need to access the data associated with the selected item.</a:t>
            </a:r>
          </a:p>
          <a:p>
            <a:endParaRPr lang="en-US" sz="1200" b="0" i="0" kern="1200" dirty="0">
              <a:solidFill>
                <a:schemeClr val="tx1"/>
              </a:solidFill>
              <a:latin typeface="+mn-lt"/>
              <a:ea typeface="+mn-ea"/>
              <a:cs typeface="+mn-cs"/>
            </a:endParaRPr>
          </a:p>
          <a:p>
            <a:r>
              <a:rPr lang="en-US" sz="1200" b="1" i="0" kern="1200" dirty="0">
                <a:solidFill>
                  <a:schemeClr val="tx1"/>
                </a:solidFill>
                <a:latin typeface="+mn-lt"/>
                <a:ea typeface="+mn-ea"/>
                <a:cs typeface="+mn-cs"/>
              </a:rPr>
              <a:t>Parameters</a:t>
            </a:r>
          </a:p>
          <a:p>
            <a:r>
              <a:rPr lang="en-US" sz="1200" b="0" i="0" kern="1200" dirty="0" err="1">
                <a:solidFill>
                  <a:schemeClr val="tx1"/>
                </a:solidFill>
                <a:latin typeface="+mn-lt"/>
                <a:ea typeface="+mn-ea"/>
                <a:cs typeface="+mn-cs"/>
              </a:rPr>
              <a:t>parent:The</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AdapterView</a:t>
            </a:r>
            <a:r>
              <a:rPr lang="en-US" sz="1200" b="0" i="0" kern="1200" dirty="0">
                <a:solidFill>
                  <a:schemeClr val="tx1"/>
                </a:solidFill>
                <a:latin typeface="+mn-lt"/>
                <a:ea typeface="+mn-ea"/>
                <a:cs typeface="+mn-cs"/>
              </a:rPr>
              <a:t> where the selection happened</a:t>
            </a:r>
          </a:p>
          <a:p>
            <a:r>
              <a:rPr lang="en-US" sz="1200" b="0" i="0" kern="1200" dirty="0">
                <a:solidFill>
                  <a:schemeClr val="tx1"/>
                </a:solidFill>
                <a:latin typeface="+mn-lt"/>
                <a:ea typeface="+mn-ea"/>
                <a:cs typeface="+mn-cs"/>
              </a:rPr>
              <a:t>view: The view within the </a:t>
            </a:r>
            <a:r>
              <a:rPr lang="en-US" sz="1200" b="0" i="0" kern="1200" dirty="0" err="1">
                <a:solidFill>
                  <a:schemeClr val="tx1"/>
                </a:solidFill>
                <a:latin typeface="+mn-lt"/>
                <a:ea typeface="+mn-ea"/>
                <a:cs typeface="+mn-cs"/>
              </a:rPr>
              <a:t>AdapterView</a:t>
            </a:r>
            <a:r>
              <a:rPr lang="en-US" sz="1200" b="0" i="0" kern="1200" dirty="0">
                <a:solidFill>
                  <a:schemeClr val="tx1"/>
                </a:solidFill>
                <a:latin typeface="+mn-lt"/>
                <a:ea typeface="+mn-ea"/>
                <a:cs typeface="+mn-cs"/>
              </a:rPr>
              <a:t> that was clicked</a:t>
            </a:r>
          </a:p>
          <a:p>
            <a:r>
              <a:rPr lang="en-US" sz="1200" b="0" i="0" kern="1200" dirty="0">
                <a:solidFill>
                  <a:schemeClr val="tx1"/>
                </a:solidFill>
                <a:latin typeface="+mn-lt"/>
                <a:ea typeface="+mn-ea"/>
                <a:cs typeface="+mn-cs"/>
              </a:rPr>
              <a:t>position: The position of the view in the adapter</a:t>
            </a:r>
          </a:p>
          <a:p>
            <a:r>
              <a:rPr lang="en-US" sz="1200" b="0" i="0" kern="1200" dirty="0">
                <a:solidFill>
                  <a:schemeClr val="tx1"/>
                </a:solidFill>
                <a:latin typeface="+mn-lt"/>
                <a:ea typeface="+mn-ea"/>
                <a:cs typeface="+mn-cs"/>
              </a:rPr>
              <a:t>id: The row id of the item that is selected</a:t>
            </a:r>
          </a:p>
          <a:p>
            <a:endParaRPr lang="en-US" dirty="0"/>
          </a:p>
          <a:p>
            <a:r>
              <a:rPr lang="en-US" sz="1200" b="1" i="0" kern="1200" dirty="0">
                <a:solidFill>
                  <a:schemeClr val="tx1"/>
                </a:solidFill>
                <a:latin typeface="+mn-lt"/>
                <a:ea typeface="+mn-ea"/>
                <a:cs typeface="+mn-cs"/>
              </a:rPr>
              <a:t>Why usin</a:t>
            </a:r>
            <a:r>
              <a:rPr lang="en-US" sz="1200" b="1" i="0" kern="1200" baseline="0" dirty="0">
                <a:solidFill>
                  <a:schemeClr val="tx1"/>
                </a:solidFill>
                <a:latin typeface="+mn-lt"/>
                <a:ea typeface="+mn-ea"/>
                <a:cs typeface="+mn-cs"/>
              </a:rPr>
              <a:t>g final keyword:</a:t>
            </a:r>
            <a:endParaRPr lang="en-US" sz="1200" b="1" i="0" kern="1200" dirty="0">
              <a:solidFill>
                <a:schemeClr val="tx1"/>
              </a:solidFill>
              <a:latin typeface="+mn-lt"/>
              <a:ea typeface="+mn-ea"/>
              <a:cs typeface="+mn-cs"/>
            </a:endParaRPr>
          </a:p>
          <a:p>
            <a:pPr fontAlgn="base"/>
            <a:r>
              <a:rPr lang="en-US" sz="1200" b="0" i="0" kern="1200" dirty="0">
                <a:solidFill>
                  <a:schemeClr val="tx1"/>
                </a:solidFill>
                <a:effectLst/>
                <a:latin typeface="+mn-lt"/>
                <a:ea typeface="+mn-ea"/>
                <a:cs typeface="+mn-cs"/>
              </a:rPr>
              <a:t>The variables </a:t>
            </a:r>
            <a:r>
              <a:rPr lang="en-US" sz="1200" b="0" i="0" kern="1200" dirty="0" err="1">
                <a:solidFill>
                  <a:schemeClr val="tx1"/>
                </a:solidFill>
                <a:effectLst/>
                <a:latin typeface="+mn-lt"/>
                <a:ea typeface="+mn-ea"/>
                <a:cs typeface="+mn-cs"/>
              </a:rPr>
              <a:t>tempOption</a:t>
            </a:r>
            <a:r>
              <a:rPr lang="en-US" sz="1200" b="0" i="0" kern="1200" dirty="0">
                <a:solidFill>
                  <a:schemeClr val="tx1"/>
                </a:solidFill>
                <a:effectLst/>
                <a:latin typeface="+mn-lt"/>
                <a:ea typeface="+mn-ea"/>
                <a:cs typeface="+mn-cs"/>
              </a:rPr>
              <a:t> is a local variables in the main() method. The object that you create with the anonymous class might last until after the main() method returns.</a:t>
            </a:r>
          </a:p>
          <a:p>
            <a:pPr fontAlgn="base"/>
            <a:r>
              <a:rPr lang="en-US" sz="1200" b="0" i="0" kern="1200" dirty="0">
                <a:solidFill>
                  <a:schemeClr val="tx1"/>
                </a:solidFill>
                <a:effectLst/>
                <a:latin typeface="+mn-lt"/>
                <a:ea typeface="+mn-ea"/>
                <a:cs typeface="+mn-cs"/>
              </a:rPr>
              <a:t>When the main() method returns, local variables (such as </a:t>
            </a:r>
            <a:r>
              <a:rPr lang="en-US" sz="1200" b="0" i="0" kern="1200" dirty="0" err="1">
                <a:solidFill>
                  <a:schemeClr val="tx1"/>
                </a:solidFill>
                <a:effectLst/>
                <a:latin typeface="+mn-lt"/>
                <a:ea typeface="+mn-ea"/>
                <a:cs typeface="+mn-cs"/>
              </a:rPr>
              <a:t>tempOption</a:t>
            </a:r>
            <a:r>
              <a:rPr lang="en-US" sz="1200" b="0" i="0" kern="1200" dirty="0">
                <a:solidFill>
                  <a:schemeClr val="tx1"/>
                </a:solidFill>
                <a:effectLst/>
                <a:latin typeface="+mn-lt"/>
                <a:ea typeface="+mn-ea"/>
                <a:cs typeface="+mn-cs"/>
              </a:rPr>
              <a:t>) will be cleaned up from the stack, so they won't exist anymore after main() returns.</a:t>
            </a:r>
          </a:p>
          <a:p>
            <a:pPr fontAlgn="base"/>
            <a:r>
              <a:rPr lang="en-US" sz="1200" b="0" i="0" kern="1200" dirty="0">
                <a:solidFill>
                  <a:schemeClr val="tx1"/>
                </a:solidFill>
                <a:effectLst/>
                <a:latin typeface="+mn-lt"/>
                <a:ea typeface="+mn-ea"/>
                <a:cs typeface="+mn-cs"/>
              </a:rPr>
              <a:t>But the anonymous class object references these variables. Things would go horribly wrong if the anonymous class object tries to access the variables after they have been cleaned up.</a:t>
            </a:r>
          </a:p>
          <a:p>
            <a:pPr fontAlgn="base"/>
            <a:r>
              <a:rPr lang="en-US" sz="1200" b="0" i="0" kern="1200" dirty="0">
                <a:solidFill>
                  <a:schemeClr val="tx1"/>
                </a:solidFill>
                <a:effectLst/>
                <a:latin typeface="+mn-lt"/>
                <a:ea typeface="+mn-ea"/>
                <a:cs typeface="+mn-cs"/>
              </a:rPr>
              <a:t>By making </a:t>
            </a:r>
            <a:r>
              <a:rPr lang="en-US" sz="1200" b="0" i="0" kern="1200" dirty="0" err="1">
                <a:solidFill>
                  <a:schemeClr val="tx1"/>
                </a:solidFill>
                <a:effectLst/>
                <a:latin typeface="+mn-lt"/>
                <a:ea typeface="+mn-ea"/>
                <a:cs typeface="+mn-cs"/>
              </a:rPr>
              <a:t>tempOption</a:t>
            </a:r>
            <a:r>
              <a:rPr lang="en-US" sz="1200" b="0" i="0" kern="1200" dirty="0">
                <a:solidFill>
                  <a:schemeClr val="tx1"/>
                </a:solidFill>
                <a:effectLst/>
                <a:latin typeface="+mn-lt"/>
                <a:ea typeface="+mn-ea"/>
                <a:cs typeface="+mn-cs"/>
              </a:rPr>
              <a:t> final, they are not really variables anymore, but constants. The compiler can then just replace the use of </a:t>
            </a:r>
            <a:r>
              <a:rPr lang="en-US" sz="1200" b="0" i="0" kern="1200" dirty="0" err="1">
                <a:solidFill>
                  <a:schemeClr val="tx1"/>
                </a:solidFill>
                <a:effectLst/>
                <a:latin typeface="+mn-lt"/>
                <a:ea typeface="+mn-ea"/>
                <a:cs typeface="+mn-cs"/>
              </a:rPr>
              <a:t>tempOption</a:t>
            </a:r>
            <a:r>
              <a:rPr lang="en-US" sz="1200" b="0" i="0" kern="1200" dirty="0">
                <a:solidFill>
                  <a:schemeClr val="tx1"/>
                </a:solidFill>
                <a:effectLst/>
                <a:latin typeface="+mn-lt"/>
                <a:ea typeface="+mn-ea"/>
                <a:cs typeface="+mn-cs"/>
              </a:rPr>
              <a:t> in the anonymous class with the values of the constants (at compile time, </a:t>
            </a:r>
            <a:r>
              <a:rPr lang="en-US" sz="1200" b="0" i="0" kern="1200" dirty="0" err="1">
                <a:solidFill>
                  <a:schemeClr val="tx1"/>
                </a:solidFill>
                <a:effectLst/>
                <a:latin typeface="+mn-lt"/>
                <a:ea typeface="+mn-ea"/>
                <a:cs typeface="+mn-cs"/>
              </a:rPr>
              <a:t>ofcourse</a:t>
            </a:r>
            <a:r>
              <a:rPr lang="en-US" sz="1200" b="0" i="0" kern="1200" dirty="0">
                <a:solidFill>
                  <a:schemeClr val="tx1"/>
                </a:solidFill>
                <a:effectLst/>
                <a:latin typeface="+mn-lt"/>
                <a:ea typeface="+mn-ea"/>
                <a:cs typeface="+mn-cs"/>
              </a:rPr>
              <a:t>), and you won't have the problem with accessing non-existent variables anymore.</a:t>
            </a:r>
          </a:p>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34</a:t>
            </a:fld>
            <a:endParaRPr lang="en-US"/>
          </a:p>
        </p:txBody>
      </p:sp>
    </p:spTree>
    <p:extLst>
      <p:ext uri="{BB962C8B-B14F-4D97-AF65-F5344CB8AC3E}">
        <p14:creationId xmlns:p14="http://schemas.microsoft.com/office/powerpoint/2010/main" val="297750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1588" y="8685213"/>
            <a:ext cx="2971800" cy="457200"/>
          </a:xfrm>
          <a:prstGeom prst="rect">
            <a:avLst/>
          </a:prstGeom>
        </p:spPr>
        <p:txBody>
          <a:bodyPr/>
          <a:lstStyle/>
          <a:p>
            <a:fld id="{7C61A148-B349-4CD6-95CF-AEE49DA1A1AA}" type="slidenum">
              <a:rPr lang="en-US" smtClean="0"/>
              <a:pPr/>
              <a:t>36</a:t>
            </a:fld>
            <a:endParaRPr lang="en-US"/>
          </a:p>
        </p:txBody>
      </p:sp>
    </p:spTree>
    <p:extLst>
      <p:ext uri="{BB962C8B-B14F-4D97-AF65-F5344CB8AC3E}">
        <p14:creationId xmlns:p14="http://schemas.microsoft.com/office/powerpoint/2010/main" val="2345285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05979"/>
            <a:ext cx="7239000" cy="857250"/>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r>
              <a:rPr lang="en-US"/>
              <a:t>Mobile Computing</a:t>
            </a:r>
          </a:p>
        </p:txBody>
      </p:sp>
      <p:sp>
        <p:nvSpPr>
          <p:cNvPr id="6" name="Slide Number Placeholder 5"/>
          <p:cNvSpPr>
            <a:spLocks noGrp="1"/>
          </p:cNvSpPr>
          <p:nvPr>
            <p:ph type="sldNum" sz="quarter" idx="12"/>
          </p:nvPr>
        </p:nvSpPr>
        <p:spPr/>
        <p:txBody>
          <a:bodyPr/>
          <a:lstStyle/>
          <a:p>
            <a:fld id="{FFD3E96C-1596-48F8-978E-9F6EBBD9775F}" type="slidenum">
              <a:rPr lang="en-US" smtClean="0"/>
              <a:pPr/>
              <a:t>‹#›</a:t>
            </a:fld>
            <a:endParaRPr lang="en-US"/>
          </a:p>
        </p:txBody>
      </p:sp>
      <p:cxnSp>
        <p:nvCxnSpPr>
          <p:cNvPr id="9" name="Straight Connector 8"/>
          <p:cNvCxnSpPr/>
          <p:nvPr userDrawn="1"/>
        </p:nvCxnSpPr>
        <p:spPr>
          <a:xfrm flipH="1">
            <a:off x="3581400" y="4686300"/>
            <a:ext cx="5105400"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flipH="1">
            <a:off x="914400" y="971550"/>
            <a:ext cx="5105400"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3733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r>
              <a:rPr lang="en-US"/>
              <a:t>Mobile Computing</a:t>
            </a:r>
          </a:p>
        </p:txBody>
      </p:sp>
      <p:sp>
        <p:nvSpPr>
          <p:cNvPr id="7" name="Slide Number Placeholder 6"/>
          <p:cNvSpPr>
            <a:spLocks noGrp="1"/>
          </p:cNvSpPr>
          <p:nvPr>
            <p:ph type="sldNum" sz="quarter" idx="12"/>
          </p:nvPr>
        </p:nvSpPr>
        <p:spPr/>
        <p:txBody>
          <a:bodyPr/>
          <a:lstStyle/>
          <a:p>
            <a:fld id="{FFD3E96C-1596-48F8-978E-9F6EBBD9775F}" type="slidenum">
              <a:rPr lang="en-US" smtClean="0"/>
              <a:pPr/>
              <a:t>‹#›</a:t>
            </a:fld>
            <a:endParaRPr lang="en-US"/>
          </a:p>
        </p:txBody>
      </p:sp>
    </p:spTree>
    <p:extLst>
      <p:ext uri="{BB962C8B-B14F-4D97-AF65-F5344CB8AC3E}">
        <p14:creationId xmlns:p14="http://schemas.microsoft.com/office/powerpoint/2010/main" val="2223721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2.xml"/><Relationship Id="rId5" Type="http://schemas.openxmlformats.org/officeDocument/2006/relationships/image" Target="../media/image56.jpeg"/><Relationship Id="rId4" Type="http://schemas.openxmlformats.org/officeDocument/2006/relationships/image" Target="../media/image5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Android</a:t>
            </a:r>
            <a:endParaRPr/>
          </a:p>
        </p:txBody>
      </p:sp>
      <p:sp>
        <p:nvSpPr>
          <p:cNvPr id="55" name="Shape 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Hello World Example Cont’</a:t>
            </a:r>
            <a:endParaRPr/>
          </a:p>
          <a:p>
            <a:pPr marL="0" lvl="0" indent="0">
              <a:spcBef>
                <a:spcPts val="0"/>
              </a:spcBef>
              <a:spcAft>
                <a:spcPts val="0"/>
              </a:spcAft>
              <a:buNone/>
            </a:pPr>
            <a:endParaRPr/>
          </a:p>
        </p:txBody>
      </p:sp>
      <p:pic>
        <p:nvPicPr>
          <p:cNvPr id="116" name="Shape 116"/>
          <p:cNvPicPr preferRelativeResize="0"/>
          <p:nvPr/>
        </p:nvPicPr>
        <p:blipFill>
          <a:blip r:embed="rId3">
            <a:alphaModFix/>
          </a:blip>
          <a:stretch>
            <a:fillRect/>
          </a:stretch>
        </p:blipFill>
        <p:spPr>
          <a:xfrm>
            <a:off x="1263525" y="1017725"/>
            <a:ext cx="3308475" cy="4056925"/>
          </a:xfrm>
          <a:prstGeom prst="rect">
            <a:avLst/>
          </a:prstGeom>
          <a:noFill/>
          <a:ln>
            <a:noFill/>
          </a:ln>
        </p:spPr>
      </p:pic>
      <p:pic>
        <p:nvPicPr>
          <p:cNvPr id="117" name="Shape 117"/>
          <p:cNvPicPr preferRelativeResize="0"/>
          <p:nvPr/>
        </p:nvPicPr>
        <p:blipFill>
          <a:blip r:embed="rId4">
            <a:alphaModFix/>
          </a:blip>
          <a:stretch>
            <a:fillRect/>
          </a:stretch>
        </p:blipFill>
        <p:spPr>
          <a:xfrm>
            <a:off x="4692800" y="50425"/>
            <a:ext cx="4234251"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Hello World Example Cont’</a:t>
            </a: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None/>
            </a:pPr>
            <a:endParaRPr/>
          </a:p>
        </p:txBody>
      </p:sp>
      <p:pic>
        <p:nvPicPr>
          <p:cNvPr id="123" name="Shape 123"/>
          <p:cNvPicPr preferRelativeResize="0"/>
          <p:nvPr/>
        </p:nvPicPr>
        <p:blipFill>
          <a:blip r:embed="rId3">
            <a:alphaModFix/>
          </a:blip>
          <a:stretch>
            <a:fillRect/>
          </a:stretch>
        </p:blipFill>
        <p:spPr>
          <a:xfrm>
            <a:off x="0" y="1215275"/>
            <a:ext cx="3827690" cy="3820974"/>
          </a:xfrm>
          <a:prstGeom prst="rect">
            <a:avLst/>
          </a:prstGeom>
          <a:noFill/>
          <a:ln>
            <a:noFill/>
          </a:ln>
        </p:spPr>
      </p:pic>
      <p:pic>
        <p:nvPicPr>
          <p:cNvPr id="124" name="Shape 124"/>
          <p:cNvPicPr preferRelativeResize="0"/>
          <p:nvPr/>
        </p:nvPicPr>
        <p:blipFill>
          <a:blip r:embed="rId4">
            <a:alphaModFix/>
          </a:blip>
          <a:stretch>
            <a:fillRect/>
          </a:stretch>
        </p:blipFill>
        <p:spPr>
          <a:xfrm>
            <a:off x="2824315" y="1322525"/>
            <a:ext cx="3248165" cy="3820975"/>
          </a:xfrm>
          <a:prstGeom prst="rect">
            <a:avLst/>
          </a:prstGeom>
          <a:noFill/>
          <a:ln>
            <a:noFill/>
          </a:ln>
        </p:spPr>
      </p:pic>
      <p:pic>
        <p:nvPicPr>
          <p:cNvPr id="125" name="Shape 125"/>
          <p:cNvPicPr preferRelativeResize="0"/>
          <p:nvPr/>
        </p:nvPicPr>
        <p:blipFill>
          <a:blip r:embed="rId5">
            <a:alphaModFix/>
          </a:blip>
          <a:stretch>
            <a:fillRect/>
          </a:stretch>
        </p:blipFill>
        <p:spPr>
          <a:xfrm>
            <a:off x="5833650" y="114975"/>
            <a:ext cx="3310350"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10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Manifest File</a:t>
            </a:r>
            <a:endParaRPr/>
          </a:p>
        </p:txBody>
      </p:sp>
      <p:sp>
        <p:nvSpPr>
          <p:cNvPr id="131" name="Shape 1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It is this file that explains what the application consists of, what all its main building blocks are, what permissions it requires, and so on</a:t>
            </a:r>
            <a:endParaRPr/>
          </a:p>
        </p:txBody>
      </p:sp>
      <p:pic>
        <p:nvPicPr>
          <p:cNvPr id="132" name="Shape 132"/>
          <p:cNvPicPr preferRelativeResize="0"/>
          <p:nvPr/>
        </p:nvPicPr>
        <p:blipFill>
          <a:blip r:embed="rId3">
            <a:alphaModFix/>
          </a:blip>
          <a:stretch>
            <a:fillRect/>
          </a:stretch>
        </p:blipFill>
        <p:spPr>
          <a:xfrm>
            <a:off x="269863" y="514650"/>
            <a:ext cx="3343275" cy="4457700"/>
          </a:xfrm>
          <a:prstGeom prst="rect">
            <a:avLst/>
          </a:prstGeom>
          <a:noFill/>
          <a:ln>
            <a:noFill/>
          </a:ln>
        </p:spPr>
      </p:pic>
      <p:pic>
        <p:nvPicPr>
          <p:cNvPr id="133" name="Shape 133"/>
          <p:cNvPicPr preferRelativeResize="0"/>
          <p:nvPr/>
        </p:nvPicPr>
        <p:blipFill>
          <a:blip r:embed="rId4">
            <a:alphaModFix/>
          </a:blip>
          <a:stretch>
            <a:fillRect/>
          </a:stretch>
        </p:blipFill>
        <p:spPr>
          <a:xfrm>
            <a:off x="1447800" y="1000113"/>
            <a:ext cx="7696200" cy="4143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Strings File</a:t>
            </a:r>
            <a:endParaRPr/>
          </a:p>
        </p:txBody>
      </p:sp>
      <p:sp>
        <p:nvSpPr>
          <p:cNvPr id="139" name="Shape 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This is another XML file that contains all the text that your application uses.</a:t>
            </a:r>
            <a:br>
              <a:rPr lang="en"/>
            </a:br>
            <a:r>
              <a:rPr lang="en"/>
              <a:t> For example, the names of buttons, labels, default text, and similar types of strings go into this file.</a:t>
            </a:r>
            <a:br>
              <a:rPr lang="en"/>
            </a:br>
            <a:endParaRPr/>
          </a:p>
        </p:txBody>
      </p:sp>
      <p:pic>
        <p:nvPicPr>
          <p:cNvPr id="140" name="Shape 140"/>
          <p:cNvPicPr preferRelativeResize="0"/>
          <p:nvPr/>
        </p:nvPicPr>
        <p:blipFill>
          <a:blip r:embed="rId3">
            <a:alphaModFix/>
          </a:blip>
          <a:stretch>
            <a:fillRect/>
          </a:stretch>
        </p:blipFill>
        <p:spPr>
          <a:xfrm>
            <a:off x="461950" y="1295400"/>
            <a:ext cx="8220075" cy="3848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Layout File</a:t>
            </a:r>
            <a:endParaRPr/>
          </a:p>
        </p:txBody>
      </p:sp>
      <p:sp>
        <p:nvSpPr>
          <p:cNvPr id="146" name="Shape 1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The layout file specifies the layout of your screen.</a:t>
            </a:r>
            <a:br>
              <a:rPr lang="en"/>
            </a:br>
            <a:endParaRPr/>
          </a:p>
        </p:txBody>
      </p:sp>
      <p:pic>
        <p:nvPicPr>
          <p:cNvPr id="147" name="Shape 147"/>
          <p:cNvPicPr preferRelativeResize="0"/>
          <p:nvPr/>
        </p:nvPicPr>
        <p:blipFill>
          <a:blip r:embed="rId3">
            <a:alphaModFix/>
          </a:blip>
          <a:stretch>
            <a:fillRect/>
          </a:stretch>
        </p:blipFill>
        <p:spPr>
          <a:xfrm>
            <a:off x="0" y="400050"/>
            <a:ext cx="8991600" cy="4743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 File</a:t>
            </a:r>
            <a:endParaRPr/>
          </a:p>
        </p:txBody>
      </p:sp>
      <p:sp>
        <p:nvSpPr>
          <p:cNvPr id="153" name="Shape 1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It is an automatically generated file, and as such, you never modify it. </a:t>
            </a:r>
            <a:br>
              <a:rPr lang="en"/>
            </a:br>
            <a:r>
              <a:rPr lang="en"/>
              <a:t>It is recreated every time you change anything.</a:t>
            </a:r>
            <a:br>
              <a:rPr lang="en"/>
            </a:br>
            <a:endParaRPr/>
          </a:p>
        </p:txBody>
      </p:sp>
      <p:pic>
        <p:nvPicPr>
          <p:cNvPr id="154" name="Shape 154"/>
          <p:cNvPicPr preferRelativeResize="0"/>
          <p:nvPr/>
        </p:nvPicPr>
        <p:blipFill>
          <a:blip r:embed="rId3">
            <a:alphaModFix/>
          </a:blip>
          <a:stretch>
            <a:fillRect/>
          </a:stretch>
        </p:blipFill>
        <p:spPr>
          <a:xfrm>
            <a:off x="0" y="1390650"/>
            <a:ext cx="9144000" cy="3752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Java Source Code</a:t>
            </a:r>
            <a:endParaRPr/>
          </a:p>
        </p:txBody>
      </p:sp>
      <p:sp>
        <p:nvSpPr>
          <p:cNvPr id="160" name="Shape 1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The Java code is what drives everything. </a:t>
            </a:r>
            <a:br>
              <a:rPr lang="en"/>
            </a:br>
            <a:r>
              <a:rPr lang="en"/>
              <a:t>This is the code that ultimately gets converted and runs your application</a:t>
            </a:r>
            <a:br>
              <a:rPr lang="en"/>
            </a:br>
            <a:endParaRPr/>
          </a:p>
        </p:txBody>
      </p:sp>
      <p:pic>
        <p:nvPicPr>
          <p:cNvPr id="161" name="Shape 161"/>
          <p:cNvPicPr preferRelativeResize="0"/>
          <p:nvPr/>
        </p:nvPicPr>
        <p:blipFill>
          <a:blip r:embed="rId3">
            <a:alphaModFix/>
          </a:blip>
          <a:stretch>
            <a:fillRect/>
          </a:stretch>
        </p:blipFill>
        <p:spPr>
          <a:xfrm>
            <a:off x="257438" y="1914513"/>
            <a:ext cx="8372475" cy="3228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How To access data in files ?</a:t>
            </a:r>
            <a:endParaRPr/>
          </a:p>
        </p:txBody>
      </p:sp>
      <p:pic>
        <p:nvPicPr>
          <p:cNvPr id="167" name="Shape 167"/>
          <p:cNvPicPr preferRelativeResize="0"/>
          <p:nvPr/>
        </p:nvPicPr>
        <p:blipFill>
          <a:blip r:embed="rId3">
            <a:alphaModFix/>
          </a:blip>
          <a:stretch>
            <a:fillRect/>
          </a:stretch>
        </p:blipFill>
        <p:spPr>
          <a:xfrm>
            <a:off x="706688" y="1076313"/>
            <a:ext cx="7839075" cy="406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Running Hello World Example</a:t>
            </a:r>
            <a:endParaRPr/>
          </a:p>
        </p:txBody>
      </p:sp>
      <p:sp>
        <p:nvSpPr>
          <p:cNvPr id="173" name="Shape 1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Running the project </a:t>
            </a:r>
            <a:endParaRPr/>
          </a:p>
          <a:p>
            <a:pPr marL="914400" lvl="1" indent="-317500" rtl="0">
              <a:spcBef>
                <a:spcPts val="0"/>
              </a:spcBef>
              <a:spcAft>
                <a:spcPts val="0"/>
              </a:spcAft>
              <a:buSzPts val="1400"/>
              <a:buChar char="○"/>
            </a:pPr>
            <a:r>
              <a:rPr lang="en"/>
              <a:t>First, We will create new Android Virtual Device (AVD)</a:t>
            </a:r>
            <a:endParaRPr/>
          </a:p>
          <a:p>
            <a:pPr marL="1371600" lvl="2" indent="-317500" rtl="0">
              <a:spcBef>
                <a:spcPts val="0"/>
              </a:spcBef>
              <a:spcAft>
                <a:spcPts val="0"/>
              </a:spcAft>
              <a:buSzPts val="1400"/>
              <a:buChar char="■"/>
            </a:pPr>
            <a:r>
              <a:rPr lang="en"/>
              <a:t>In Android Studio, Tools Android AVD Manager</a:t>
            </a:r>
            <a:endParaRPr/>
          </a:p>
          <a:p>
            <a:pPr marL="1371600" lvl="2" indent="-317500" rtl="0">
              <a:spcBef>
                <a:spcPts val="0"/>
              </a:spcBef>
              <a:spcAft>
                <a:spcPts val="0"/>
              </a:spcAft>
              <a:buSzPts val="1400"/>
              <a:buChar char="■"/>
            </a:pPr>
            <a:r>
              <a:rPr lang="en"/>
              <a:t>Specify Device then target then Name</a:t>
            </a:r>
            <a:endParaRPr/>
          </a:p>
          <a:p>
            <a:pPr marL="1371600" lvl="2" indent="-317500" rtl="0">
              <a:spcBef>
                <a:spcPts val="0"/>
              </a:spcBef>
              <a:spcAft>
                <a:spcPts val="0"/>
              </a:spcAft>
              <a:buSzPts val="1400"/>
              <a:buChar char="■"/>
            </a:pPr>
            <a:r>
              <a:rPr lang="en"/>
              <a:t>Finally, Finish</a:t>
            </a:r>
            <a:endParaRPr/>
          </a:p>
          <a:p>
            <a:pPr marL="914400" lvl="1" indent="-317500">
              <a:spcBef>
                <a:spcPts val="0"/>
              </a:spcBef>
              <a:spcAft>
                <a:spcPts val="0"/>
              </a:spcAft>
              <a:buSzPts val="1400"/>
              <a:buChar char="○"/>
            </a:pPr>
            <a:r>
              <a:rPr lang="en"/>
              <a:t>Then right click on the project  run MainActivity</a:t>
            </a:r>
            <a:br>
              <a:rPr lang="en"/>
            </a:br>
            <a:endParaRPr/>
          </a:p>
        </p:txBody>
      </p:sp>
      <p:pic>
        <p:nvPicPr>
          <p:cNvPr id="174" name="Shape 174"/>
          <p:cNvPicPr preferRelativeResize="0"/>
          <p:nvPr/>
        </p:nvPicPr>
        <p:blipFill>
          <a:blip r:embed="rId3">
            <a:alphaModFix/>
          </a:blip>
          <a:stretch>
            <a:fillRect/>
          </a:stretch>
        </p:blipFill>
        <p:spPr>
          <a:xfrm>
            <a:off x="4514850" y="2162050"/>
            <a:ext cx="4629150" cy="2628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Running Hello World Example Cont’</a:t>
            </a:r>
            <a:endParaRPr/>
          </a:p>
        </p:txBody>
      </p:sp>
      <p:sp>
        <p:nvSpPr>
          <p:cNvPr id="180" name="Shape 1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81" name="Shape 181"/>
          <p:cNvPicPr preferRelativeResize="0"/>
          <p:nvPr/>
        </p:nvPicPr>
        <p:blipFill>
          <a:blip r:embed="rId3">
            <a:alphaModFix/>
          </a:blip>
          <a:stretch>
            <a:fillRect/>
          </a:stretch>
        </p:blipFill>
        <p:spPr>
          <a:xfrm>
            <a:off x="0" y="0"/>
            <a:ext cx="7162800" cy="5143500"/>
          </a:xfrm>
          <a:prstGeom prst="rect">
            <a:avLst/>
          </a:prstGeom>
          <a:noFill/>
          <a:ln>
            <a:noFill/>
          </a:ln>
        </p:spPr>
      </p:pic>
      <p:pic>
        <p:nvPicPr>
          <p:cNvPr id="182" name="Shape 182"/>
          <p:cNvPicPr preferRelativeResize="0"/>
          <p:nvPr/>
        </p:nvPicPr>
        <p:blipFill>
          <a:blip r:embed="rId4">
            <a:alphaModFix/>
          </a:blip>
          <a:stretch>
            <a:fillRect/>
          </a:stretch>
        </p:blipFill>
        <p:spPr>
          <a:xfrm>
            <a:off x="311700" y="0"/>
            <a:ext cx="7391400" cy="5143500"/>
          </a:xfrm>
          <a:prstGeom prst="rect">
            <a:avLst/>
          </a:prstGeom>
          <a:noFill/>
          <a:ln>
            <a:noFill/>
          </a:ln>
        </p:spPr>
      </p:pic>
      <p:pic>
        <p:nvPicPr>
          <p:cNvPr id="183" name="Shape 183"/>
          <p:cNvPicPr preferRelativeResize="0"/>
          <p:nvPr/>
        </p:nvPicPr>
        <p:blipFill>
          <a:blip r:embed="rId5">
            <a:alphaModFix/>
          </a:blip>
          <a:stretch>
            <a:fillRect/>
          </a:stretch>
        </p:blipFill>
        <p:spPr>
          <a:xfrm>
            <a:off x="623522" y="0"/>
            <a:ext cx="7383105" cy="5143500"/>
          </a:xfrm>
          <a:prstGeom prst="rect">
            <a:avLst/>
          </a:prstGeom>
          <a:noFill/>
          <a:ln>
            <a:noFill/>
          </a:ln>
        </p:spPr>
      </p:pic>
      <p:pic>
        <p:nvPicPr>
          <p:cNvPr id="184" name="Shape 184"/>
          <p:cNvPicPr preferRelativeResize="0"/>
          <p:nvPr/>
        </p:nvPicPr>
        <p:blipFill>
          <a:blip r:embed="rId6">
            <a:alphaModFix/>
          </a:blip>
          <a:stretch>
            <a:fillRect/>
          </a:stretch>
        </p:blipFill>
        <p:spPr>
          <a:xfrm>
            <a:off x="1050026" y="0"/>
            <a:ext cx="7043947" cy="5143500"/>
          </a:xfrm>
          <a:prstGeom prst="rect">
            <a:avLst/>
          </a:prstGeom>
          <a:noFill/>
          <a:ln>
            <a:noFill/>
          </a:ln>
        </p:spPr>
      </p:pic>
      <p:pic>
        <p:nvPicPr>
          <p:cNvPr id="185" name="Shape 185"/>
          <p:cNvPicPr preferRelativeResize="0"/>
          <p:nvPr/>
        </p:nvPicPr>
        <p:blipFill>
          <a:blip r:embed="rId7">
            <a:alphaModFix/>
          </a:blip>
          <a:stretch>
            <a:fillRect/>
          </a:stretch>
        </p:blipFill>
        <p:spPr>
          <a:xfrm>
            <a:off x="1488700" y="9525"/>
            <a:ext cx="6877050" cy="5124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fade">
                                      <p:cBhvr>
                                        <p:cTn id="12" dur="10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1000"/>
                                        <p:tgtEl>
                                          <p:spTgt spid="1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
                                        </p:tgtEl>
                                        <p:attrNameLst>
                                          <p:attrName>style.visibility</p:attrName>
                                        </p:attrNameLst>
                                      </p:cBhvr>
                                      <p:to>
                                        <p:strVal val="visible"/>
                                      </p:to>
                                    </p:set>
                                    <p:animEffect transition="in" filter="fade">
                                      <p:cBhvr>
                                        <p:cTn id="22" dur="1000"/>
                                        <p:tgtEl>
                                          <p:spTgt spid="1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Introduction</a:t>
            </a:r>
            <a:endParaRPr/>
          </a:p>
        </p:txBody>
      </p:sp>
      <p:sp>
        <p:nvSpPr>
          <p:cNvPr id="61" name="Shape 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Android's mobile operating system is based on the Linux kernel and is the world's best-selling Smartphone.</a:t>
            </a:r>
            <a:endParaRPr/>
          </a:p>
          <a:p>
            <a:pPr marL="457200" lvl="0" indent="-342900" rtl="0">
              <a:spcBef>
                <a:spcPts val="0"/>
              </a:spcBef>
              <a:spcAft>
                <a:spcPts val="0"/>
              </a:spcAft>
              <a:buSzPts val="1800"/>
              <a:buChar char="●"/>
            </a:pPr>
            <a:r>
              <a:rPr lang="en"/>
              <a:t>There are currently over 200,000 apps available for Android that are made accessible through the Android Market, which is the online app store run by Google.</a:t>
            </a:r>
            <a:endParaRPr/>
          </a:p>
          <a:p>
            <a:pPr marL="457200" lvl="0" indent="-342900" rtl="0">
              <a:spcBef>
                <a:spcPts val="0"/>
              </a:spcBef>
              <a:spcAft>
                <a:spcPts val="0"/>
              </a:spcAft>
              <a:buSzPts val="1800"/>
              <a:buChar char="●"/>
            </a:pPr>
            <a:r>
              <a:rPr lang="en"/>
              <a:t>The apps are primarily written in Java.</a:t>
            </a:r>
            <a:endParaRPr/>
          </a:p>
          <a:p>
            <a:pPr marL="457200" lvl="0" indent="-342900" rtl="0">
              <a:spcBef>
                <a:spcPts val="0"/>
              </a:spcBef>
              <a:spcAft>
                <a:spcPts val="0"/>
              </a:spcAft>
              <a:buSzPts val="1800"/>
              <a:buChar char="●"/>
            </a:pPr>
            <a:r>
              <a:rPr lang="en"/>
              <a:t>The Android operating system, including the Linux kernel, contains approximately 12 million lines of code. </a:t>
            </a:r>
            <a:endParaRPr/>
          </a:p>
          <a:p>
            <a:pPr marL="457200" lvl="0" indent="-342900">
              <a:spcBef>
                <a:spcPts val="0"/>
              </a:spcBef>
              <a:spcAft>
                <a:spcPts val="0"/>
              </a:spcAft>
              <a:buSzPts val="1800"/>
              <a:buChar char="●"/>
            </a:pPr>
            <a:r>
              <a:rPr lang="en"/>
              <a:t>In this there are: 3 million lines of XML, 2.8 million lines of C, 2.1 million lines of Java, and 1.75 million lines of C++.</a:t>
            </a:r>
            <a:br>
              <a:rPr lang="en"/>
            </a:br>
            <a:endParaRPr/>
          </a:p>
        </p:txBody>
      </p:sp>
      <p:pic>
        <p:nvPicPr>
          <p:cNvPr id="62" name="Shape 62"/>
          <p:cNvPicPr preferRelativeResize="0"/>
          <p:nvPr/>
        </p:nvPicPr>
        <p:blipFill>
          <a:blip r:embed="rId3">
            <a:alphaModFix/>
          </a:blip>
          <a:stretch>
            <a:fillRect/>
          </a:stretch>
        </p:blipFill>
        <p:spPr>
          <a:xfrm>
            <a:off x="7875513" y="2492625"/>
            <a:ext cx="714375" cy="838200"/>
          </a:xfrm>
          <a:prstGeom prst="rect">
            <a:avLst/>
          </a:prstGeom>
          <a:noFill/>
          <a:ln>
            <a:noFill/>
          </a:ln>
        </p:spPr>
      </p:pic>
      <p:pic>
        <p:nvPicPr>
          <p:cNvPr id="63" name="Shape 63"/>
          <p:cNvPicPr preferRelativeResize="0"/>
          <p:nvPr/>
        </p:nvPicPr>
        <p:blipFill>
          <a:blip r:embed="rId4">
            <a:alphaModFix/>
          </a:blip>
          <a:stretch>
            <a:fillRect/>
          </a:stretch>
        </p:blipFill>
        <p:spPr>
          <a:xfrm>
            <a:off x="7633088" y="3379900"/>
            <a:ext cx="1199222" cy="269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Running Hello World Example Cont’</a:t>
            </a:r>
            <a:endParaRPr/>
          </a:p>
        </p:txBody>
      </p:sp>
      <p:sp>
        <p:nvSpPr>
          <p:cNvPr id="191" name="Shape 1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92" name="Shape 192"/>
          <p:cNvPicPr preferRelativeResize="0"/>
          <p:nvPr/>
        </p:nvPicPr>
        <p:blipFill>
          <a:blip r:embed="rId3">
            <a:alphaModFix/>
          </a:blip>
          <a:stretch>
            <a:fillRect/>
          </a:stretch>
        </p:blipFill>
        <p:spPr>
          <a:xfrm>
            <a:off x="0" y="14275"/>
            <a:ext cx="6400800" cy="5114925"/>
          </a:xfrm>
          <a:prstGeom prst="rect">
            <a:avLst/>
          </a:prstGeom>
          <a:noFill/>
          <a:ln>
            <a:noFill/>
          </a:ln>
        </p:spPr>
      </p:pic>
      <p:pic>
        <p:nvPicPr>
          <p:cNvPr id="193" name="Shape 193"/>
          <p:cNvPicPr preferRelativeResize="0"/>
          <p:nvPr/>
        </p:nvPicPr>
        <p:blipFill>
          <a:blip r:embed="rId4">
            <a:alphaModFix/>
          </a:blip>
          <a:stretch>
            <a:fillRect/>
          </a:stretch>
        </p:blipFill>
        <p:spPr>
          <a:xfrm>
            <a:off x="874175" y="19038"/>
            <a:ext cx="5295900" cy="5105400"/>
          </a:xfrm>
          <a:prstGeom prst="rect">
            <a:avLst/>
          </a:prstGeom>
          <a:noFill/>
          <a:ln>
            <a:noFill/>
          </a:ln>
        </p:spPr>
      </p:pic>
      <p:pic>
        <p:nvPicPr>
          <p:cNvPr id="194" name="Shape 194"/>
          <p:cNvPicPr preferRelativeResize="0"/>
          <p:nvPr/>
        </p:nvPicPr>
        <p:blipFill>
          <a:blip r:embed="rId5">
            <a:alphaModFix/>
          </a:blip>
          <a:stretch>
            <a:fillRect/>
          </a:stretch>
        </p:blipFill>
        <p:spPr>
          <a:xfrm>
            <a:off x="1999825" y="19038"/>
            <a:ext cx="4705350" cy="5105400"/>
          </a:xfrm>
          <a:prstGeom prst="rect">
            <a:avLst/>
          </a:prstGeom>
          <a:noFill/>
          <a:ln>
            <a:noFill/>
          </a:ln>
        </p:spPr>
      </p:pic>
      <p:pic>
        <p:nvPicPr>
          <p:cNvPr id="195" name="Shape 195"/>
          <p:cNvPicPr preferRelativeResize="0"/>
          <p:nvPr/>
        </p:nvPicPr>
        <p:blipFill>
          <a:blip r:embed="rId6">
            <a:alphaModFix/>
          </a:blip>
          <a:stretch>
            <a:fillRect/>
          </a:stretch>
        </p:blipFill>
        <p:spPr>
          <a:xfrm>
            <a:off x="3103238" y="38100"/>
            <a:ext cx="4810125" cy="5105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fade">
                                      <p:cBhvr>
                                        <p:cTn id="12" dur="1000"/>
                                        <p:tgtEl>
                                          <p:spTgt spid="1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fade">
                                      <p:cBhvr>
                                        <p:cTn id="17" dur="10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Two Numbers Example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21</a:t>
            </a:fld>
            <a:endParaRPr lang="en-US"/>
          </a:p>
        </p:txBody>
      </p:sp>
      <p:pic>
        <p:nvPicPr>
          <p:cNvPr id="6" name="Picture 5"/>
          <p:cNvPicPr>
            <a:picLocks noChangeAspect="1"/>
          </p:cNvPicPr>
          <p:nvPr/>
        </p:nvPicPr>
        <p:blipFill rotWithShape="1">
          <a:blip r:embed="rId3"/>
          <a:srcRect l="17570" t="27084" r="41434" b="14583"/>
          <a:stretch/>
        </p:blipFill>
        <p:spPr>
          <a:xfrm>
            <a:off x="51580" y="1428750"/>
            <a:ext cx="4457898" cy="2674739"/>
          </a:xfrm>
          <a:prstGeom prst="rect">
            <a:avLst/>
          </a:prstGeom>
        </p:spPr>
      </p:pic>
      <p:pic>
        <p:nvPicPr>
          <p:cNvPr id="7" name="Picture 6"/>
          <p:cNvPicPr>
            <a:picLocks noChangeAspect="1"/>
          </p:cNvPicPr>
          <p:nvPr/>
        </p:nvPicPr>
        <p:blipFill rotWithShape="1">
          <a:blip r:embed="rId4"/>
          <a:srcRect l="17204" t="27083" r="35359" b="13541"/>
          <a:stretch/>
        </p:blipFill>
        <p:spPr>
          <a:xfrm>
            <a:off x="3948078" y="1428750"/>
            <a:ext cx="5122068" cy="2703314"/>
          </a:xfrm>
          <a:prstGeom prst="rect">
            <a:avLst/>
          </a:prstGeom>
        </p:spPr>
      </p:pic>
      <p:sp>
        <p:nvSpPr>
          <p:cNvPr id="8" name="Rectangle 7"/>
          <p:cNvSpPr/>
          <p:nvPr/>
        </p:nvSpPr>
        <p:spPr>
          <a:xfrm>
            <a:off x="4915098" y="2548831"/>
            <a:ext cx="495102" cy="25151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6357868"/>
      </p:ext>
    </p:extLst>
  </p:cSld>
  <p:clrMapOvr>
    <a:masterClrMapping/>
  </p:clrMapOvr>
  <p:transition spd="med">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 Two Numbers Example: What will be changed !!!</a:t>
            </a:r>
            <a:br>
              <a:rPr lang="en-US" dirty="0"/>
            </a:br>
            <a:endParaRPr lang="en-US" dirty="0"/>
          </a:p>
        </p:txBody>
      </p:sp>
      <p:sp>
        <p:nvSpPr>
          <p:cNvPr id="3" name="Content Placeholder 2"/>
          <p:cNvSpPr>
            <a:spLocks noGrp="1"/>
          </p:cNvSpPr>
          <p:nvPr>
            <p:ph idx="1"/>
          </p:nvPr>
        </p:nvSpPr>
        <p:spPr/>
        <p:txBody>
          <a:bodyPr/>
          <a:lstStyle/>
          <a:p>
            <a:r>
              <a:rPr lang="en-US" dirty="0"/>
              <a:t>Main.xml file </a:t>
            </a:r>
            <a:r>
              <a:rPr lang="en-US" dirty="0">
                <a:sym typeface="Wingdings" pitchFamily="2" charset="2"/>
              </a:rPr>
              <a:t> Layout</a:t>
            </a:r>
            <a:endParaRPr lang="en-US" dirty="0"/>
          </a:p>
          <a:p>
            <a:r>
              <a:rPr lang="en-US" dirty="0"/>
              <a:t>Main.java file </a:t>
            </a:r>
            <a:r>
              <a:rPr lang="en-US" dirty="0">
                <a:sym typeface="Wingdings" pitchFamily="2" charset="2"/>
              </a:rPr>
              <a:t> Code</a:t>
            </a:r>
            <a:endParaRPr lang="en-US" dirty="0"/>
          </a:p>
          <a:p>
            <a:r>
              <a:rPr lang="en-US" dirty="0"/>
              <a:t>String.xml file </a:t>
            </a:r>
            <a:r>
              <a:rPr lang="en-US" dirty="0">
                <a:sym typeface="Wingdings" pitchFamily="2" charset="2"/>
              </a:rPr>
              <a:t> Texts used in GUI</a:t>
            </a:r>
            <a:endParaRPr lang="en-US" dirty="0"/>
          </a:p>
          <a:p>
            <a:pPr>
              <a:buNone/>
            </a:pPr>
            <a:endParaRPr lang="en-US" dirty="0"/>
          </a:p>
          <a:p>
            <a:pPr algn="ctr">
              <a:buNone/>
            </a:pPr>
            <a:r>
              <a:rPr lang="en-US" dirty="0">
                <a:effectLst>
                  <a:outerShdw blurRad="38100" dist="38100" dir="2700000" algn="tl">
                    <a:srgbClr val="000000">
                      <a:alpha val="43137"/>
                    </a:srgbClr>
                  </a:outerShdw>
                </a:effectLst>
              </a:rPr>
              <a:t>Note: R file is automatically changed</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22</a:t>
            </a:fld>
            <a:endParaRPr lang="en-US"/>
          </a:p>
        </p:txBody>
      </p:sp>
    </p:spTree>
    <p:extLst>
      <p:ext uri="{BB962C8B-B14F-4D97-AF65-F5344CB8AC3E}">
        <p14:creationId xmlns:p14="http://schemas.microsoft.com/office/powerpoint/2010/main" val="801398786"/>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 Class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23</a:t>
            </a:fld>
            <a:endParaRPr lang="en-US"/>
          </a:p>
        </p:txBody>
      </p:sp>
      <p:pic>
        <p:nvPicPr>
          <p:cNvPr id="3074" name="Picture 2"/>
          <p:cNvPicPr>
            <a:picLocks noChangeAspect="1" noChangeArrowheads="1"/>
          </p:cNvPicPr>
          <p:nvPr/>
        </p:nvPicPr>
        <p:blipFill>
          <a:blip r:embed="rId2" cstate="print"/>
          <a:srcRect l="27525" t="20833" r="38507" b="17708"/>
          <a:stretch>
            <a:fillRect/>
          </a:stretch>
        </p:blipFill>
        <p:spPr bwMode="auto">
          <a:xfrm>
            <a:off x="1600200" y="1028700"/>
            <a:ext cx="5105400" cy="3895068"/>
          </a:xfrm>
          <a:prstGeom prst="rect">
            <a:avLst/>
          </a:prstGeom>
          <a:noFill/>
          <a:ln w="9525">
            <a:noFill/>
            <a:miter lim="800000"/>
            <a:headEnd/>
            <a:tailEnd/>
          </a:ln>
        </p:spPr>
      </p:pic>
    </p:spTree>
    <p:extLst>
      <p:ext uri="{BB962C8B-B14F-4D97-AF65-F5344CB8AC3E}">
        <p14:creationId xmlns:p14="http://schemas.microsoft.com/office/powerpoint/2010/main" val="2641357982"/>
      </p:ext>
    </p:extLst>
  </p:cSld>
  <p:clrMapOvr>
    <a:masterClrMapping/>
  </p:clrMapOvr>
  <p:transition>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 Two Numbers Example: How to add action on the button?</a:t>
            </a:r>
            <a:br>
              <a:rPr lang="en-US" dirty="0"/>
            </a:br>
            <a:endParaRPr lang="en-US" dirty="0"/>
          </a:p>
        </p:txBody>
      </p:sp>
      <p:sp>
        <p:nvSpPr>
          <p:cNvPr id="3" name="Content Placeholder 2"/>
          <p:cNvSpPr>
            <a:spLocks noGrp="1"/>
          </p:cNvSpPr>
          <p:nvPr>
            <p:ph idx="1"/>
          </p:nvPr>
        </p:nvSpPr>
        <p:spPr>
          <a:xfrm>
            <a:off x="457200" y="971551"/>
            <a:ext cx="8229600" cy="3394472"/>
          </a:xfrm>
        </p:spPr>
        <p:txBody>
          <a:bodyPr/>
          <a:lstStyle/>
          <a:p>
            <a:r>
              <a:rPr lang="en-US" dirty="0"/>
              <a:t>First we need to get button id so we can add action listener on it.</a:t>
            </a:r>
          </a:p>
          <a:p>
            <a:pPr lvl="1" algn="ctr">
              <a:buNone/>
            </a:pPr>
            <a:r>
              <a:rPr lang="en-US" sz="2400" b="1" dirty="0" err="1">
                <a:solidFill>
                  <a:schemeClr val="tx2">
                    <a:lumMod val="75000"/>
                  </a:schemeClr>
                </a:solidFill>
              </a:rPr>
              <a:t>findViewById</a:t>
            </a:r>
            <a:r>
              <a:rPr lang="en-US" sz="2400" b="1" dirty="0">
                <a:solidFill>
                  <a:schemeClr val="tx2">
                    <a:lumMod val="75000"/>
                  </a:schemeClr>
                </a:solidFill>
              </a:rPr>
              <a:t>(</a:t>
            </a:r>
            <a:r>
              <a:rPr lang="en-US" sz="2400" b="1" dirty="0" err="1">
                <a:solidFill>
                  <a:schemeClr val="tx2">
                    <a:lumMod val="75000"/>
                  </a:schemeClr>
                </a:solidFill>
              </a:rPr>
              <a:t>R.id.</a:t>
            </a:r>
            <a:r>
              <a:rPr lang="en-US" sz="2400" b="1" i="1" dirty="0" err="1">
                <a:solidFill>
                  <a:schemeClr val="tx2">
                    <a:lumMod val="75000"/>
                  </a:schemeClr>
                </a:solidFill>
              </a:rPr>
              <a:t>btn_add</a:t>
            </a:r>
            <a:r>
              <a:rPr lang="en-US" sz="2400" b="1" i="1" dirty="0">
                <a:solidFill>
                  <a:schemeClr val="tx2">
                    <a:lumMod val="75000"/>
                  </a:schemeClr>
                </a:solidFill>
              </a:rPr>
              <a:t>)</a:t>
            </a:r>
          </a:p>
          <a:p>
            <a:pPr marL="114300" indent="0">
              <a:buNone/>
            </a:pPr>
            <a:endParaRPr lang="en-US" dirty="0"/>
          </a:p>
          <a:p>
            <a:r>
              <a:rPr lang="en-US" dirty="0"/>
              <a:t>Then add </a:t>
            </a:r>
            <a:r>
              <a:rPr lang="en-US" dirty="0" err="1"/>
              <a:t>actionListener</a:t>
            </a:r>
            <a:r>
              <a:rPr lang="en-US" dirty="0"/>
              <a:t> to the button on the main.java in the </a:t>
            </a:r>
            <a:r>
              <a:rPr lang="en-US" dirty="0" err="1"/>
              <a:t>onCreate</a:t>
            </a:r>
            <a:r>
              <a:rPr lang="en-US" dirty="0"/>
              <a:t> Method</a:t>
            </a:r>
          </a:p>
          <a:p>
            <a:endParaRPr lang="en-US" sz="2800" dirty="0">
              <a:solidFill>
                <a:schemeClr val="tx2">
                  <a:lumMod val="75000"/>
                </a:schemeClr>
              </a:solidFill>
            </a:endParaRP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24</a:t>
            </a:fld>
            <a:endParaRPr lang="en-US"/>
          </a:p>
        </p:txBody>
      </p:sp>
      <p:sp>
        <p:nvSpPr>
          <p:cNvPr id="8" name="Rectangle 7"/>
          <p:cNvSpPr/>
          <p:nvPr/>
        </p:nvSpPr>
        <p:spPr>
          <a:xfrm>
            <a:off x="1828800" y="4629150"/>
            <a:ext cx="1828800" cy="114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3" cstate="print"/>
          <a:srcRect/>
          <a:stretch>
            <a:fillRect/>
          </a:stretch>
        </p:blipFill>
        <p:spPr bwMode="auto">
          <a:xfrm>
            <a:off x="609601" y="1885950"/>
            <a:ext cx="8143875" cy="292894"/>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106580" y="3371850"/>
            <a:ext cx="8885020" cy="1143000"/>
          </a:xfrm>
          <a:prstGeom prst="rect">
            <a:avLst/>
          </a:prstGeom>
          <a:noFill/>
          <a:ln w="9525">
            <a:noFill/>
            <a:miter lim="800000"/>
            <a:headEnd/>
            <a:tailEnd/>
          </a:ln>
        </p:spPr>
      </p:pic>
      <p:sp>
        <p:nvSpPr>
          <p:cNvPr id="9" name="Rectangle 8"/>
          <p:cNvSpPr/>
          <p:nvPr/>
        </p:nvSpPr>
        <p:spPr>
          <a:xfrm>
            <a:off x="1524000" y="3943350"/>
            <a:ext cx="1905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786298"/>
      </p:ext>
    </p:extLst>
  </p:cSld>
  <p:clrMapOvr>
    <a:masterClrMapping/>
  </p:clrMapOvr>
  <p:transition spd="med">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14300"/>
            <a:ext cx="7239000" cy="857250"/>
          </a:xfrm>
        </p:spPr>
        <p:txBody>
          <a:bodyPr/>
          <a:lstStyle/>
          <a:p>
            <a:r>
              <a:rPr lang="en-US" dirty="0"/>
              <a:t>Add Two Numbers Example: implementation</a:t>
            </a:r>
          </a:p>
        </p:txBody>
      </p:sp>
      <p:sp>
        <p:nvSpPr>
          <p:cNvPr id="3" name="Content Placeholder 2"/>
          <p:cNvSpPr>
            <a:spLocks noGrp="1"/>
          </p:cNvSpPr>
          <p:nvPr>
            <p:ph idx="1"/>
          </p:nvPr>
        </p:nvSpPr>
        <p:spPr>
          <a:xfrm>
            <a:off x="457200" y="1816894"/>
            <a:ext cx="8229600" cy="3394472"/>
          </a:xfrm>
        </p:spPr>
        <p:txBody>
          <a:bodyPr/>
          <a:lstStyle/>
          <a:p>
            <a:endParaRPr lang="en-US"/>
          </a:p>
        </p:txBody>
      </p:sp>
      <p:sp>
        <p:nvSpPr>
          <p:cNvPr id="4" name="Footer Placeholder 3"/>
          <p:cNvSpPr>
            <a:spLocks noGrp="1"/>
          </p:cNvSpPr>
          <p:nvPr>
            <p:ph type="ftr" sz="quarter" idx="11"/>
          </p:nvPr>
        </p:nvSpPr>
        <p:spPr>
          <a:xfrm>
            <a:off x="3124200" y="5384007"/>
            <a:ext cx="2895600" cy="273844"/>
          </a:xfrm>
        </p:spPr>
        <p:txBody>
          <a:bodyPr/>
          <a:lstStyle/>
          <a:p>
            <a:r>
              <a:rPr lang="en-US"/>
              <a:t>Mobile Computing</a:t>
            </a:r>
          </a:p>
        </p:txBody>
      </p:sp>
      <p:sp>
        <p:nvSpPr>
          <p:cNvPr id="5" name="Slide Number Placeholder 4"/>
          <p:cNvSpPr>
            <a:spLocks noGrp="1"/>
          </p:cNvSpPr>
          <p:nvPr>
            <p:ph type="sldNum" sz="quarter" idx="12"/>
          </p:nvPr>
        </p:nvSpPr>
        <p:spPr>
          <a:xfrm>
            <a:off x="6553200" y="5384007"/>
            <a:ext cx="2133600" cy="273844"/>
          </a:xfrm>
        </p:spPr>
        <p:txBody>
          <a:bodyPr/>
          <a:lstStyle/>
          <a:p>
            <a:fld id="{FFD3E96C-1596-48F8-978E-9F6EBBD9775F}" type="slidenum">
              <a:rPr lang="en-US" smtClean="0"/>
              <a:pPr/>
              <a:t>25</a:t>
            </a:fld>
            <a:endParaRPr lang="en-US"/>
          </a:p>
        </p:txBody>
      </p:sp>
      <p:pic>
        <p:nvPicPr>
          <p:cNvPr id="1026" name="Picture 2"/>
          <p:cNvPicPr>
            <a:picLocks noChangeAspect="1" noChangeArrowheads="1"/>
          </p:cNvPicPr>
          <p:nvPr/>
        </p:nvPicPr>
        <p:blipFill>
          <a:blip r:embed="rId3" cstate="print"/>
          <a:srcRect l="11127" t="23958" r="5710" b="25000"/>
          <a:stretch>
            <a:fillRect/>
          </a:stretch>
        </p:blipFill>
        <p:spPr bwMode="auto">
          <a:xfrm>
            <a:off x="0" y="1073944"/>
            <a:ext cx="9144000" cy="4343400"/>
          </a:xfrm>
          <a:prstGeom prst="rect">
            <a:avLst/>
          </a:prstGeom>
          <a:noFill/>
          <a:ln w="9525">
            <a:noFill/>
            <a:miter lim="800000"/>
            <a:headEnd/>
            <a:tailEnd/>
          </a:ln>
        </p:spPr>
      </p:pic>
      <p:sp>
        <p:nvSpPr>
          <p:cNvPr id="7" name="Rectangle 6"/>
          <p:cNvSpPr/>
          <p:nvPr/>
        </p:nvSpPr>
        <p:spPr>
          <a:xfrm>
            <a:off x="3276600" y="2388394"/>
            <a:ext cx="3733800" cy="2945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33800" y="1882795"/>
            <a:ext cx="3526928" cy="307777"/>
          </a:xfrm>
          <a:prstGeom prst="rect">
            <a:avLst/>
          </a:prstGeom>
          <a:noFill/>
        </p:spPr>
        <p:txBody>
          <a:bodyPr wrap="none" rtlCol="0">
            <a:spAutoFit/>
          </a:bodyPr>
          <a:lstStyle/>
          <a:p>
            <a:r>
              <a:rPr lang="en-US" dirty="0">
                <a:solidFill>
                  <a:schemeClr val="tx2">
                    <a:lumMod val="60000"/>
                    <a:lumOff val="40000"/>
                  </a:schemeClr>
                </a:solidFill>
                <a:effectLst>
                  <a:outerShdw blurRad="38100" dist="38100" dir="2700000" algn="tl">
                    <a:srgbClr val="000000">
                      <a:alpha val="43137"/>
                    </a:srgbClr>
                  </a:outerShdw>
                </a:effectLst>
              </a:rPr>
              <a:t>Get </a:t>
            </a:r>
            <a:r>
              <a:rPr lang="en-US" dirty="0" err="1">
                <a:solidFill>
                  <a:schemeClr val="tx2">
                    <a:lumMod val="60000"/>
                    <a:lumOff val="40000"/>
                  </a:schemeClr>
                </a:solidFill>
                <a:effectLst>
                  <a:outerShdw blurRad="38100" dist="38100" dir="2700000" algn="tl">
                    <a:srgbClr val="000000">
                      <a:alpha val="43137"/>
                    </a:srgbClr>
                  </a:outerShdw>
                </a:effectLst>
              </a:rPr>
              <a:t>FirstNum</a:t>
            </a:r>
            <a:r>
              <a:rPr lang="en-US" dirty="0">
                <a:solidFill>
                  <a:schemeClr val="tx2">
                    <a:lumMod val="60000"/>
                    <a:lumOff val="40000"/>
                  </a:schemeClr>
                </a:solidFill>
                <a:effectLst>
                  <a:outerShdw blurRad="38100" dist="38100" dir="2700000" algn="tl">
                    <a:srgbClr val="000000">
                      <a:alpha val="43137"/>
                    </a:srgbClr>
                  </a:outerShdw>
                </a:effectLst>
              </a:rPr>
              <a:t> text through its id from R file</a:t>
            </a:r>
          </a:p>
        </p:txBody>
      </p:sp>
      <p:sp>
        <p:nvSpPr>
          <p:cNvPr id="9" name="Down Arrow 8"/>
          <p:cNvSpPr/>
          <p:nvPr/>
        </p:nvSpPr>
        <p:spPr>
          <a:xfrm>
            <a:off x="7467600" y="2751951"/>
            <a:ext cx="3048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891273" y="2980551"/>
            <a:ext cx="3236784" cy="307777"/>
          </a:xfrm>
          <a:prstGeom prst="rect">
            <a:avLst/>
          </a:prstGeom>
          <a:noFill/>
        </p:spPr>
        <p:txBody>
          <a:bodyPr wrap="none" rtlCol="0">
            <a:spAutoFit/>
          </a:bodyPr>
          <a:lstStyle/>
          <a:p>
            <a:r>
              <a:rPr lang="en-US" dirty="0">
                <a:solidFill>
                  <a:schemeClr val="tx2">
                    <a:lumMod val="60000"/>
                    <a:lumOff val="40000"/>
                  </a:schemeClr>
                </a:solidFill>
                <a:effectLst>
                  <a:outerShdw blurRad="38100" dist="38100" dir="2700000" algn="tl">
                    <a:srgbClr val="000000">
                      <a:alpha val="43137"/>
                    </a:srgbClr>
                  </a:outerShdw>
                </a:effectLst>
              </a:rPr>
              <a:t>Get number entered by user in </a:t>
            </a:r>
            <a:r>
              <a:rPr lang="en-US" dirty="0" err="1">
                <a:solidFill>
                  <a:schemeClr val="tx2">
                    <a:lumMod val="60000"/>
                    <a:lumOff val="40000"/>
                  </a:schemeClr>
                </a:solidFill>
                <a:effectLst>
                  <a:outerShdw blurRad="38100" dist="38100" dir="2700000" algn="tl">
                    <a:srgbClr val="000000">
                      <a:alpha val="43137"/>
                    </a:srgbClr>
                  </a:outerShdw>
                </a:effectLst>
              </a:rPr>
              <a:t>edittext</a:t>
            </a:r>
            <a:endParaRPr lang="en-US" dirty="0">
              <a:solidFill>
                <a:schemeClr val="tx2">
                  <a:lumMod val="60000"/>
                  <a:lumOff val="40000"/>
                </a:schemeClr>
              </a:solidFill>
              <a:effectLst>
                <a:outerShdw blurRad="38100" dist="38100" dir="2700000" algn="tl">
                  <a:srgbClr val="000000">
                    <a:alpha val="43137"/>
                  </a:srgbClr>
                </a:outerShdw>
              </a:effectLst>
            </a:endParaRPr>
          </a:p>
        </p:txBody>
      </p:sp>
      <p:sp>
        <p:nvSpPr>
          <p:cNvPr id="11" name="Rectangle 10"/>
          <p:cNvSpPr/>
          <p:nvPr/>
        </p:nvSpPr>
        <p:spPr>
          <a:xfrm>
            <a:off x="7010400" y="2400300"/>
            <a:ext cx="1981200" cy="28575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5410200" y="2168545"/>
            <a:ext cx="3048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17868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Temperature Converter Application: Radio Buttons</a:t>
            </a:r>
            <a:br>
              <a:rPr lang="en-US" dirty="0"/>
            </a:br>
            <a:endParaRPr lang="en-US" dirty="0"/>
          </a:p>
        </p:txBody>
      </p:sp>
      <p:sp>
        <p:nvSpPr>
          <p:cNvPr id="3" name="Content Placeholder 2"/>
          <p:cNvSpPr>
            <a:spLocks noGrp="1"/>
          </p:cNvSpPr>
          <p:nvPr>
            <p:ph idx="1"/>
          </p:nvPr>
        </p:nvSpPr>
        <p:spPr>
          <a:xfrm>
            <a:off x="304800" y="1200151"/>
            <a:ext cx="8229600" cy="3394472"/>
          </a:xfrm>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26</a:t>
            </a:fld>
            <a:endParaRPr lang="en-US"/>
          </a:p>
        </p:txBody>
      </p:sp>
      <p:pic>
        <p:nvPicPr>
          <p:cNvPr id="2051" name="Picture 3"/>
          <p:cNvPicPr>
            <a:picLocks noChangeAspect="1" noChangeArrowheads="1"/>
          </p:cNvPicPr>
          <p:nvPr/>
        </p:nvPicPr>
        <p:blipFill>
          <a:blip r:embed="rId3" cstate="print"/>
          <a:srcRect l="17500" r="14375" b="5000"/>
          <a:stretch>
            <a:fillRect/>
          </a:stretch>
        </p:blipFill>
        <p:spPr bwMode="auto">
          <a:xfrm>
            <a:off x="152400" y="1143000"/>
            <a:ext cx="5257800" cy="337185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l="17500" r="14375" b="5000"/>
          <a:stretch>
            <a:fillRect/>
          </a:stretch>
        </p:blipFill>
        <p:spPr bwMode="auto">
          <a:xfrm>
            <a:off x="990600" y="1143000"/>
            <a:ext cx="5105400" cy="337185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l="17355" r="14050" b="5000"/>
          <a:stretch>
            <a:fillRect/>
          </a:stretch>
        </p:blipFill>
        <p:spPr bwMode="auto">
          <a:xfrm>
            <a:off x="2057400" y="1153328"/>
            <a:ext cx="4648200" cy="3361523"/>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l="17500" r="14375" b="5000"/>
          <a:stretch>
            <a:fillRect/>
          </a:stretch>
        </p:blipFill>
        <p:spPr bwMode="auto">
          <a:xfrm>
            <a:off x="3124200" y="1143000"/>
            <a:ext cx="4724400" cy="3371850"/>
          </a:xfrm>
          <a:prstGeom prst="rect">
            <a:avLst/>
          </a:prstGeom>
          <a:noFill/>
          <a:ln w="9525">
            <a:noFill/>
            <a:miter lim="800000"/>
            <a:headEnd/>
            <a:tailEnd/>
          </a:ln>
        </p:spPr>
      </p:pic>
      <p:pic>
        <p:nvPicPr>
          <p:cNvPr id="2055" name="Picture 7"/>
          <p:cNvPicPr>
            <a:picLocks noChangeAspect="1" noChangeArrowheads="1"/>
          </p:cNvPicPr>
          <p:nvPr/>
        </p:nvPicPr>
        <p:blipFill>
          <a:blip r:embed="rId7" cstate="print"/>
          <a:srcRect l="18182" r="14935" b="5000"/>
          <a:stretch>
            <a:fillRect/>
          </a:stretch>
        </p:blipFill>
        <p:spPr bwMode="auto">
          <a:xfrm>
            <a:off x="4419600" y="1143000"/>
            <a:ext cx="4572000" cy="3371850"/>
          </a:xfrm>
          <a:prstGeom prst="rect">
            <a:avLst/>
          </a:prstGeom>
          <a:noFill/>
          <a:ln w="9525">
            <a:noFill/>
            <a:miter lim="800000"/>
            <a:headEnd/>
            <a:tailEnd/>
          </a:ln>
        </p:spPr>
      </p:pic>
      <p:sp>
        <p:nvSpPr>
          <p:cNvPr id="13" name="Rectangle 12"/>
          <p:cNvSpPr/>
          <p:nvPr/>
        </p:nvSpPr>
        <p:spPr>
          <a:xfrm>
            <a:off x="4953000" y="3771900"/>
            <a:ext cx="1524000" cy="4000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05179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1+#ppt_w/2"/>
                                          </p:val>
                                        </p:tav>
                                        <p:tav tm="100000">
                                          <p:val>
                                            <p:strVal val="#ppt_x"/>
                                          </p:val>
                                        </p:tav>
                                      </p:tavLst>
                                    </p:anim>
                                    <p:anim calcmode="lin" valueType="num">
                                      <p:cBhvr additive="base">
                                        <p:cTn id="8" dur="500" fill="hold"/>
                                        <p:tgtEl>
                                          <p:spTgt spid="20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053"/>
                                        </p:tgtEl>
                                        <p:attrNameLst>
                                          <p:attrName>style.visibility</p:attrName>
                                        </p:attrNameLst>
                                      </p:cBhvr>
                                      <p:to>
                                        <p:strVal val="visible"/>
                                      </p:to>
                                    </p:set>
                                    <p:anim calcmode="lin" valueType="num">
                                      <p:cBhvr additive="base">
                                        <p:cTn id="13" dur="500" fill="hold"/>
                                        <p:tgtEl>
                                          <p:spTgt spid="2053"/>
                                        </p:tgtEl>
                                        <p:attrNameLst>
                                          <p:attrName>ppt_x</p:attrName>
                                        </p:attrNameLst>
                                      </p:cBhvr>
                                      <p:tavLst>
                                        <p:tav tm="0">
                                          <p:val>
                                            <p:strVal val="1+#ppt_w/2"/>
                                          </p:val>
                                        </p:tav>
                                        <p:tav tm="100000">
                                          <p:val>
                                            <p:strVal val="#ppt_x"/>
                                          </p:val>
                                        </p:tav>
                                      </p:tavLst>
                                    </p:anim>
                                    <p:anim calcmode="lin" valueType="num">
                                      <p:cBhvr additive="base">
                                        <p:cTn id="14" dur="500" fill="hold"/>
                                        <p:tgtEl>
                                          <p:spTgt spid="205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additive="base">
                                        <p:cTn id="19" dur="500" fill="hold"/>
                                        <p:tgtEl>
                                          <p:spTgt spid="2054"/>
                                        </p:tgtEl>
                                        <p:attrNameLst>
                                          <p:attrName>ppt_x</p:attrName>
                                        </p:attrNameLst>
                                      </p:cBhvr>
                                      <p:tavLst>
                                        <p:tav tm="0">
                                          <p:val>
                                            <p:strVal val="1+#ppt_w/2"/>
                                          </p:val>
                                        </p:tav>
                                        <p:tav tm="100000">
                                          <p:val>
                                            <p:strVal val="#ppt_x"/>
                                          </p:val>
                                        </p:tav>
                                      </p:tavLst>
                                    </p:anim>
                                    <p:anim calcmode="lin" valueType="num">
                                      <p:cBhvr additive="base">
                                        <p:cTn id="20" dur="500" fill="hold"/>
                                        <p:tgtEl>
                                          <p:spTgt spid="205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055"/>
                                        </p:tgtEl>
                                        <p:attrNameLst>
                                          <p:attrName>style.visibility</p:attrName>
                                        </p:attrNameLst>
                                      </p:cBhvr>
                                      <p:to>
                                        <p:strVal val="visible"/>
                                      </p:to>
                                    </p:set>
                                    <p:anim calcmode="lin" valueType="num">
                                      <p:cBhvr additive="base">
                                        <p:cTn id="25" dur="500" fill="hold"/>
                                        <p:tgtEl>
                                          <p:spTgt spid="2055"/>
                                        </p:tgtEl>
                                        <p:attrNameLst>
                                          <p:attrName>ppt_x</p:attrName>
                                        </p:attrNameLst>
                                      </p:cBhvr>
                                      <p:tavLst>
                                        <p:tav tm="0">
                                          <p:val>
                                            <p:strVal val="1+#ppt_w/2"/>
                                          </p:val>
                                        </p:tav>
                                        <p:tav tm="100000">
                                          <p:val>
                                            <p:strVal val="#ppt_x"/>
                                          </p:val>
                                        </p:tav>
                                      </p:tavLst>
                                    </p:anim>
                                    <p:anim calcmode="lin" valueType="num">
                                      <p:cBhvr additive="base">
                                        <p:cTn id="26" dur="500" fill="hold"/>
                                        <p:tgtEl>
                                          <p:spTgt spid="2055"/>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Temperature Converter Application: Toast</a:t>
            </a:r>
          </a:p>
        </p:txBody>
      </p:sp>
      <p:sp>
        <p:nvSpPr>
          <p:cNvPr id="3" name="Content Placeholder 2"/>
          <p:cNvSpPr>
            <a:spLocks noGrp="1"/>
          </p:cNvSpPr>
          <p:nvPr>
            <p:ph sz="half" idx="1"/>
          </p:nvPr>
        </p:nvSpPr>
        <p:spPr/>
        <p:txBody>
          <a:bodyPr/>
          <a:lstStyle/>
          <a:p>
            <a:r>
              <a:rPr lang="en-US" dirty="0"/>
              <a:t>A toast is a view containing a quick little message for the user.</a:t>
            </a:r>
          </a:p>
          <a:p>
            <a:endParaRPr lang="en-US" dirty="0"/>
          </a:p>
          <a:p>
            <a:r>
              <a:rPr lang="en-US" dirty="0"/>
              <a:t>The Toast class helps you create and show required message.</a:t>
            </a:r>
          </a:p>
        </p:txBody>
      </p:sp>
      <p:sp>
        <p:nvSpPr>
          <p:cNvPr id="11" name="Content Placeholder 10"/>
          <p:cNvSpPr>
            <a:spLocks noGrp="1"/>
          </p:cNvSpPr>
          <p:nvPr>
            <p:ph sz="half" idx="2"/>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27</a:t>
            </a:fld>
            <a:endParaRPr lang="en-US"/>
          </a:p>
        </p:txBody>
      </p:sp>
      <p:pic>
        <p:nvPicPr>
          <p:cNvPr id="9" name="Picture 7"/>
          <p:cNvPicPr>
            <a:picLocks noChangeAspect="1" noChangeArrowheads="1"/>
          </p:cNvPicPr>
          <p:nvPr/>
        </p:nvPicPr>
        <p:blipFill>
          <a:blip r:embed="rId2" cstate="print"/>
          <a:srcRect l="18182" r="14935" b="5000"/>
          <a:stretch>
            <a:fillRect/>
          </a:stretch>
        </p:blipFill>
        <p:spPr bwMode="auto">
          <a:xfrm>
            <a:off x="4419600" y="1143000"/>
            <a:ext cx="4572000" cy="3371850"/>
          </a:xfrm>
          <a:prstGeom prst="rect">
            <a:avLst/>
          </a:prstGeom>
          <a:noFill/>
          <a:ln w="9525">
            <a:noFill/>
            <a:miter lim="800000"/>
            <a:headEnd/>
            <a:tailEnd/>
          </a:ln>
        </p:spPr>
      </p:pic>
      <p:sp>
        <p:nvSpPr>
          <p:cNvPr id="10" name="Rectangle 9"/>
          <p:cNvSpPr/>
          <p:nvPr/>
        </p:nvSpPr>
        <p:spPr>
          <a:xfrm>
            <a:off x="4953000" y="3771900"/>
            <a:ext cx="1524000" cy="4000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078541"/>
      </p:ext>
    </p:extLst>
  </p:cSld>
  <p:clrMapOvr>
    <a:masterClrMapping/>
  </p:clrMapOvr>
  <p:transition>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Temperature Converter Application: Radio Buttons </a:t>
            </a:r>
            <a:r>
              <a:rPr lang="en-US" dirty="0" err="1"/>
              <a:t>Cont</a:t>
            </a:r>
            <a:r>
              <a:rPr lang="en-US" dirty="0"/>
              <a:t>’</a:t>
            </a:r>
            <a:br>
              <a:rPr lang="en-US" dirty="0"/>
            </a:br>
            <a:endParaRPr lang="en-US" dirty="0"/>
          </a:p>
        </p:txBody>
      </p:sp>
      <p:sp>
        <p:nvSpPr>
          <p:cNvPr id="3" name="Content Placeholder 2"/>
          <p:cNvSpPr>
            <a:spLocks noGrp="1"/>
          </p:cNvSpPr>
          <p:nvPr>
            <p:ph idx="1"/>
          </p:nvPr>
        </p:nvSpPr>
        <p:spPr/>
        <p:txBody>
          <a:bodyPr/>
          <a:lstStyle/>
          <a:p>
            <a:r>
              <a:rPr lang="en-US" dirty="0"/>
              <a:t>Temperature Class</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28</a:t>
            </a:fld>
            <a:endParaRPr lang="en-US"/>
          </a:p>
        </p:txBody>
      </p:sp>
      <p:pic>
        <p:nvPicPr>
          <p:cNvPr id="1026" name="Picture 2"/>
          <p:cNvPicPr>
            <a:picLocks noChangeAspect="1" noChangeArrowheads="1"/>
          </p:cNvPicPr>
          <p:nvPr/>
        </p:nvPicPr>
        <p:blipFill>
          <a:blip r:embed="rId2" cstate="print"/>
          <a:srcRect l="21875" t="17000" r="25000" b="22000"/>
          <a:stretch>
            <a:fillRect/>
          </a:stretch>
        </p:blipFill>
        <p:spPr bwMode="auto">
          <a:xfrm>
            <a:off x="944034" y="1608349"/>
            <a:ext cx="7636933" cy="3388889"/>
          </a:xfrm>
          <a:prstGeom prst="rect">
            <a:avLst/>
          </a:prstGeom>
          <a:noFill/>
          <a:ln w="9525">
            <a:noFill/>
            <a:miter lim="800000"/>
            <a:headEnd/>
            <a:tailEnd/>
          </a:ln>
        </p:spPr>
      </p:pic>
      <p:sp>
        <p:nvSpPr>
          <p:cNvPr id="7" name="Rectangle 6"/>
          <p:cNvSpPr/>
          <p:nvPr/>
        </p:nvSpPr>
        <p:spPr>
          <a:xfrm>
            <a:off x="1447800" y="3429000"/>
            <a:ext cx="7086600" cy="148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9656795"/>
      </p:ext>
    </p:extLst>
  </p:cSld>
  <p:clrMapOvr>
    <a:masterClrMapping/>
  </p:clrMapOvr>
  <p:transition>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Temperature Converter Application: Radio Buttons Cont’</a:t>
            </a:r>
            <a:br>
              <a:rPr lang="en-US" dirty="0"/>
            </a:br>
            <a:endParaRPr lang="en-US" dirty="0"/>
          </a:p>
        </p:txBody>
      </p:sp>
      <p:sp>
        <p:nvSpPr>
          <p:cNvPr id="3" name="Content Placeholder 2"/>
          <p:cNvSpPr>
            <a:spLocks noGrp="1"/>
          </p:cNvSpPr>
          <p:nvPr>
            <p:ph idx="1"/>
          </p:nvPr>
        </p:nvSpPr>
        <p:spPr>
          <a:xfrm>
            <a:off x="457200" y="971551"/>
            <a:ext cx="8229600" cy="3394472"/>
          </a:xfrm>
        </p:spPr>
        <p:txBody>
          <a:bodyPr/>
          <a:lstStyle/>
          <a:p>
            <a:r>
              <a:rPr lang="en-US" dirty="0"/>
              <a:t>Get views by their ids.</a:t>
            </a:r>
          </a:p>
          <a:p>
            <a:r>
              <a:rPr lang="en-US" dirty="0"/>
              <a:t>Add </a:t>
            </a:r>
            <a:r>
              <a:rPr lang="en-US" dirty="0" err="1"/>
              <a:t>onclick</a:t>
            </a:r>
            <a:r>
              <a:rPr lang="en-US" dirty="0"/>
              <a:t> Listener to the button.</a:t>
            </a:r>
          </a:p>
          <a:p>
            <a:r>
              <a:rPr lang="en-US" dirty="0"/>
              <a:t>Define temperature object.</a:t>
            </a:r>
          </a:p>
          <a:p>
            <a:endParaRPr lang="en-US" dirty="0"/>
          </a:p>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29</a:t>
            </a:fld>
            <a:endParaRPr lang="en-US"/>
          </a:p>
        </p:txBody>
      </p:sp>
      <p:pic>
        <p:nvPicPr>
          <p:cNvPr id="1026" name="Picture 2"/>
          <p:cNvPicPr>
            <a:picLocks noChangeAspect="1" noChangeArrowheads="1"/>
          </p:cNvPicPr>
          <p:nvPr/>
        </p:nvPicPr>
        <p:blipFill>
          <a:blip r:embed="rId2" cstate="print"/>
          <a:srcRect l="8199" t="20833" r="18009" b="33333"/>
          <a:stretch>
            <a:fillRect/>
          </a:stretch>
        </p:blipFill>
        <p:spPr bwMode="auto">
          <a:xfrm>
            <a:off x="-2" y="2000250"/>
            <a:ext cx="9144001" cy="3200400"/>
          </a:xfrm>
          <a:prstGeom prst="rect">
            <a:avLst/>
          </a:prstGeom>
          <a:noFill/>
          <a:ln w="9525">
            <a:noFill/>
            <a:miter lim="800000"/>
            <a:headEnd/>
            <a:tailEnd/>
          </a:ln>
        </p:spPr>
      </p:pic>
      <p:sp>
        <p:nvSpPr>
          <p:cNvPr id="7" name="Rectangle 6"/>
          <p:cNvSpPr/>
          <p:nvPr/>
        </p:nvSpPr>
        <p:spPr>
          <a:xfrm>
            <a:off x="304800" y="3028950"/>
            <a:ext cx="64770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4800" y="3429000"/>
            <a:ext cx="64770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0" y="4229100"/>
            <a:ext cx="80772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63499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par>
                                <p:cTn id="15" presetID="3" presetClass="exit" presetSubtype="10" fill="hold" grpId="0" nodeType="with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3" presetClass="exit" presetSubtype="10" fill="hold" grpId="1" nodeType="withEffect">
                                  <p:stCondLst>
                                    <p:cond delay="0"/>
                                  </p:stCondLst>
                                  <p:childTnLst>
                                    <p:animEffect transition="out" filter="blinds(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Android Framework</a:t>
            </a:r>
            <a:endParaRPr/>
          </a:p>
        </p:txBody>
      </p:sp>
      <p:pic>
        <p:nvPicPr>
          <p:cNvPr id="69" name="Shape 69"/>
          <p:cNvPicPr preferRelativeResize="0"/>
          <p:nvPr/>
        </p:nvPicPr>
        <p:blipFill>
          <a:blip r:embed="rId3">
            <a:alphaModFix/>
          </a:blip>
          <a:stretch>
            <a:fillRect/>
          </a:stretch>
        </p:blipFill>
        <p:spPr>
          <a:xfrm>
            <a:off x="4095750" y="295275"/>
            <a:ext cx="5067300" cy="4705350"/>
          </a:xfrm>
          <a:prstGeom prst="rect">
            <a:avLst/>
          </a:prstGeom>
          <a:noFill/>
          <a:ln>
            <a:noFill/>
          </a:ln>
        </p:spPr>
      </p:pic>
      <p:pic>
        <p:nvPicPr>
          <p:cNvPr id="70" name="Shape 70"/>
          <p:cNvPicPr preferRelativeResize="0"/>
          <p:nvPr/>
        </p:nvPicPr>
        <p:blipFill>
          <a:blip r:embed="rId4">
            <a:alphaModFix/>
          </a:blip>
          <a:stretch>
            <a:fillRect/>
          </a:stretch>
        </p:blipFill>
        <p:spPr>
          <a:xfrm>
            <a:off x="83100" y="1269025"/>
            <a:ext cx="4038600" cy="3028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Temperature Converter Application: Radio Buttons Cont’</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30</a:t>
            </a:fld>
            <a:endParaRPr lang="en-US"/>
          </a:p>
        </p:txBody>
      </p:sp>
      <p:pic>
        <p:nvPicPr>
          <p:cNvPr id="2050" name="Picture 2"/>
          <p:cNvPicPr>
            <a:picLocks noChangeAspect="1" noChangeArrowheads="1"/>
          </p:cNvPicPr>
          <p:nvPr/>
        </p:nvPicPr>
        <p:blipFill>
          <a:blip r:embed="rId3" cstate="print"/>
          <a:srcRect l="11713" t="21875" r="22108" b="17708"/>
          <a:stretch>
            <a:fillRect/>
          </a:stretch>
        </p:blipFill>
        <p:spPr bwMode="auto">
          <a:xfrm>
            <a:off x="0" y="1257300"/>
            <a:ext cx="9055976" cy="3714750"/>
          </a:xfrm>
          <a:prstGeom prst="rect">
            <a:avLst/>
          </a:prstGeom>
          <a:noFill/>
          <a:ln w="9525">
            <a:noFill/>
            <a:miter lim="800000"/>
            <a:headEnd/>
            <a:tailEnd/>
          </a:ln>
        </p:spPr>
      </p:pic>
      <p:sp>
        <p:nvSpPr>
          <p:cNvPr id="7" name="Rectangle 6"/>
          <p:cNvSpPr/>
          <p:nvPr/>
        </p:nvSpPr>
        <p:spPr>
          <a:xfrm>
            <a:off x="762000" y="1257300"/>
            <a:ext cx="65532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95400" y="1428750"/>
            <a:ext cx="67818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72001" y="971550"/>
            <a:ext cx="3970959" cy="307777"/>
          </a:xfrm>
          <a:prstGeom prst="rect">
            <a:avLst/>
          </a:prstGeom>
          <a:noFill/>
        </p:spPr>
        <p:txBody>
          <a:bodyPr wrap="none" rtlCol="0">
            <a:spAutoFit/>
          </a:bodyPr>
          <a:lstStyle/>
          <a:p>
            <a:r>
              <a:rPr lang="en-US" b="1" dirty="0">
                <a:solidFill>
                  <a:schemeClr val="tx2">
                    <a:lumMod val="60000"/>
                    <a:lumOff val="40000"/>
                  </a:schemeClr>
                </a:solidFill>
              </a:rPr>
              <a:t>Comparing two strings using equals method</a:t>
            </a:r>
          </a:p>
        </p:txBody>
      </p:sp>
      <p:sp>
        <p:nvSpPr>
          <p:cNvPr id="10" name="TextBox 9"/>
          <p:cNvSpPr txBox="1"/>
          <p:nvPr/>
        </p:nvSpPr>
        <p:spPr>
          <a:xfrm>
            <a:off x="4343400" y="1143000"/>
            <a:ext cx="3807453" cy="307777"/>
          </a:xfrm>
          <a:prstGeom prst="rect">
            <a:avLst/>
          </a:prstGeom>
          <a:solidFill>
            <a:schemeClr val="bg1"/>
          </a:solidFill>
        </p:spPr>
        <p:txBody>
          <a:bodyPr wrap="none" rtlCol="0">
            <a:spAutoFit/>
          </a:bodyPr>
          <a:lstStyle/>
          <a:p>
            <a:r>
              <a:rPr lang="en-US" b="1" dirty="0">
                <a:solidFill>
                  <a:schemeClr val="tx2">
                    <a:lumMod val="60000"/>
                    <a:lumOff val="40000"/>
                  </a:schemeClr>
                </a:solidFill>
              </a:rPr>
              <a:t>Method to check if radio button is checked</a:t>
            </a:r>
          </a:p>
        </p:txBody>
      </p:sp>
      <p:sp>
        <p:nvSpPr>
          <p:cNvPr id="11" name="Rectangle 10"/>
          <p:cNvSpPr/>
          <p:nvPr/>
        </p:nvSpPr>
        <p:spPr>
          <a:xfrm>
            <a:off x="1524000" y="1600200"/>
            <a:ext cx="7086600" cy="800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010400" y="914400"/>
            <a:ext cx="1752600" cy="707886"/>
          </a:xfrm>
          <a:prstGeom prst="rect">
            <a:avLst/>
          </a:prstGeom>
          <a:noFill/>
        </p:spPr>
        <p:txBody>
          <a:bodyPr wrap="square" rtlCol="0">
            <a:spAutoFit/>
          </a:bodyPr>
          <a:lstStyle/>
          <a:p>
            <a:r>
              <a:rPr lang="en-US" sz="2000" b="1" dirty="0">
                <a:solidFill>
                  <a:schemeClr val="tx2">
                    <a:lumMod val="60000"/>
                    <a:lumOff val="40000"/>
                  </a:schemeClr>
                </a:solidFill>
              </a:rPr>
              <a:t>Converting </a:t>
            </a:r>
            <a:r>
              <a:rPr lang="en-US" sz="2000" b="1" dirty="0" err="1">
                <a:solidFill>
                  <a:schemeClr val="tx2">
                    <a:lumMod val="60000"/>
                    <a:lumOff val="40000"/>
                  </a:schemeClr>
                </a:solidFill>
              </a:rPr>
              <a:t>Tempertaure</a:t>
            </a:r>
            <a:endParaRPr lang="en-US" sz="2000" b="1" dirty="0">
              <a:solidFill>
                <a:schemeClr val="tx2">
                  <a:lumMod val="60000"/>
                  <a:lumOff val="40000"/>
                </a:schemeClr>
              </a:solidFill>
            </a:endParaRPr>
          </a:p>
        </p:txBody>
      </p:sp>
      <p:sp>
        <p:nvSpPr>
          <p:cNvPr id="13" name="Rectangle 12"/>
          <p:cNvSpPr/>
          <p:nvPr/>
        </p:nvSpPr>
        <p:spPr>
          <a:xfrm>
            <a:off x="1143000" y="2686050"/>
            <a:ext cx="7924800" cy="1085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8200" y="3886200"/>
            <a:ext cx="8153400" cy="857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105400" y="3600450"/>
            <a:ext cx="3223959" cy="307777"/>
          </a:xfrm>
          <a:prstGeom prst="rect">
            <a:avLst/>
          </a:prstGeom>
          <a:noFill/>
        </p:spPr>
        <p:txBody>
          <a:bodyPr wrap="none" rtlCol="0">
            <a:spAutoFit/>
          </a:bodyPr>
          <a:lstStyle/>
          <a:p>
            <a:r>
              <a:rPr lang="en-US" b="1" dirty="0">
                <a:solidFill>
                  <a:schemeClr val="tx2">
                    <a:lumMod val="60000"/>
                    <a:lumOff val="40000"/>
                  </a:schemeClr>
                </a:solidFill>
              </a:rPr>
              <a:t>Show </a:t>
            </a:r>
            <a:r>
              <a:rPr lang="en-US" b="1" dirty="0" err="1">
                <a:solidFill>
                  <a:schemeClr val="tx2">
                    <a:lumMod val="60000"/>
                    <a:lumOff val="40000"/>
                  </a:schemeClr>
                </a:solidFill>
              </a:rPr>
              <a:t>Msg</a:t>
            </a:r>
            <a:r>
              <a:rPr lang="en-US" b="1" dirty="0">
                <a:solidFill>
                  <a:schemeClr val="tx2">
                    <a:lumMod val="60000"/>
                    <a:lumOff val="40000"/>
                  </a:schemeClr>
                </a:solidFill>
              </a:rPr>
              <a:t> to user with invalid input</a:t>
            </a:r>
          </a:p>
        </p:txBody>
      </p:sp>
    </p:spTree>
    <p:extLst>
      <p:ext uri="{BB962C8B-B14F-4D97-AF65-F5344CB8AC3E}">
        <p14:creationId xmlns:p14="http://schemas.microsoft.com/office/powerpoint/2010/main" val="2559386141"/>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3" presetClass="exit" presetSubtype="10" fill="hold" grpId="1" nodeType="withEffect">
                                  <p:stCondLst>
                                    <p:cond delay="0"/>
                                  </p:stCondLst>
                                  <p:childTnLst>
                                    <p:animEffect transition="out" filter="blinds(horizontal)">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3" presetClass="exit" presetSubtype="10" fill="hold" grpId="1" nodeType="withEffect">
                                  <p:stCondLst>
                                    <p:cond delay="0"/>
                                  </p:stCondLst>
                                  <p:childTnLst>
                                    <p:animEffect transition="out" filter="blinds(horizontal)">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3" presetClass="exit" presetSubtype="10" fill="hold" grpId="1" nodeType="withEffect">
                                  <p:stCondLst>
                                    <p:cond delay="0"/>
                                  </p:stCondLst>
                                  <p:childTnLst>
                                    <p:animEffect transition="out" filter="blinds(horizontal)">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1+#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par>
                                <p:cTn id="51" presetID="3" presetClass="exit" presetSubtype="10" fill="hold" grpId="1" nodeType="withEffect">
                                  <p:stCondLst>
                                    <p:cond delay="0"/>
                                  </p:stCondLst>
                                  <p:childTnLst>
                                    <p:animEffect transition="out" filter="blinds(horizontal)">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3" presetClass="exit" presetSubtype="10" fill="hold" grpId="1" nodeType="withEffect">
                                  <p:stCondLst>
                                    <p:cond delay="0"/>
                                  </p:stCondLst>
                                  <p:childTnLst>
                                    <p:animEffect transition="out" filter="blinds(horizontal)">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1+#ppt_w/2"/>
                                          </p:val>
                                        </p:tav>
                                        <p:tav tm="100000">
                                          <p:val>
                                            <p:strVal val="#ppt_x"/>
                                          </p:val>
                                        </p:tav>
                                      </p:tavLst>
                                    </p:anim>
                                    <p:anim calcmode="lin" valueType="num">
                                      <p:cBhvr additive="base">
                                        <p:cTn id="62" dur="500" fill="hold"/>
                                        <p:tgtEl>
                                          <p:spTgt spid="15"/>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1+#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par>
                                <p:cTn id="67" presetID="3" presetClass="exit" presetSubtype="10" fill="hold" grpId="1" nodeType="withEffect">
                                  <p:stCondLst>
                                    <p:cond delay="0"/>
                                  </p:stCondLst>
                                  <p:childTnLst>
                                    <p:animEffect transition="out" filter="blinds(horizontal)">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p:bldP spid="9" grpId="1"/>
      <p:bldP spid="10" grpId="0" animBg="1"/>
      <p:bldP spid="10" grpId="1" animBg="1"/>
      <p:bldP spid="11" grpId="0" animBg="1"/>
      <p:bldP spid="11" grpId="1" animBg="1"/>
      <p:bldP spid="12" grpId="0"/>
      <p:bldP spid="12" grpId="1"/>
      <p:bldP spid="13" grpId="0" animBg="1"/>
      <p:bldP spid="13" grpId="1" animBg="1"/>
      <p:bldP spid="14"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Temperature Converter Application: Spinners</a:t>
            </a:r>
            <a:br>
              <a:rPr lang="en-US" dirty="0"/>
            </a:b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31</a:t>
            </a:fld>
            <a:endParaRPr lang="en-US"/>
          </a:p>
        </p:txBody>
      </p:sp>
      <p:pic>
        <p:nvPicPr>
          <p:cNvPr id="1026" name="Picture 2"/>
          <p:cNvPicPr>
            <a:picLocks noChangeAspect="1" noChangeArrowheads="1"/>
          </p:cNvPicPr>
          <p:nvPr/>
        </p:nvPicPr>
        <p:blipFill>
          <a:blip r:embed="rId2" cstate="print"/>
          <a:srcRect l="17500" r="15000" b="4000"/>
          <a:stretch>
            <a:fillRect/>
          </a:stretch>
        </p:blipFill>
        <p:spPr bwMode="auto">
          <a:xfrm>
            <a:off x="304800" y="1085850"/>
            <a:ext cx="5105400" cy="354330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l="17500" r="15625" b="5000"/>
          <a:stretch>
            <a:fillRect/>
          </a:stretch>
        </p:blipFill>
        <p:spPr bwMode="auto">
          <a:xfrm>
            <a:off x="1752600" y="1084247"/>
            <a:ext cx="5334000" cy="3544903"/>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l="18125" r="15000" b="5000"/>
          <a:stretch>
            <a:fillRect/>
          </a:stretch>
        </p:blipFill>
        <p:spPr bwMode="auto">
          <a:xfrm>
            <a:off x="2895600" y="1085850"/>
            <a:ext cx="5105400" cy="3543300"/>
          </a:xfrm>
          <a:prstGeom prst="rect">
            <a:avLst/>
          </a:prstGeom>
          <a:noFill/>
          <a:ln w="9525">
            <a:noFill/>
            <a:miter lim="800000"/>
            <a:headEnd/>
            <a:tailEnd/>
          </a:ln>
        </p:spPr>
      </p:pic>
      <p:pic>
        <p:nvPicPr>
          <p:cNvPr id="1030" name="Picture 6"/>
          <p:cNvPicPr>
            <a:picLocks noChangeAspect="1" noChangeArrowheads="1"/>
          </p:cNvPicPr>
          <p:nvPr/>
        </p:nvPicPr>
        <p:blipFill>
          <a:blip r:embed="rId5" cstate="print"/>
          <a:srcRect l="17500" r="15000" b="5000"/>
          <a:stretch>
            <a:fillRect/>
          </a:stretch>
        </p:blipFill>
        <p:spPr bwMode="auto">
          <a:xfrm>
            <a:off x="4267200" y="1085850"/>
            <a:ext cx="4648200" cy="3543300"/>
          </a:xfrm>
          <a:prstGeom prst="rect">
            <a:avLst/>
          </a:prstGeom>
          <a:noFill/>
          <a:ln w="9525">
            <a:noFill/>
            <a:miter lim="800000"/>
            <a:headEnd/>
            <a:tailEnd/>
          </a:ln>
        </p:spPr>
      </p:pic>
      <p:sp>
        <p:nvSpPr>
          <p:cNvPr id="12" name="Rectangle 11"/>
          <p:cNvSpPr/>
          <p:nvPr/>
        </p:nvSpPr>
        <p:spPr>
          <a:xfrm>
            <a:off x="4800600" y="3886200"/>
            <a:ext cx="1600200" cy="3429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463488"/>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1+#ppt_w/2"/>
                                          </p:val>
                                        </p:tav>
                                        <p:tav tm="100000">
                                          <p:val>
                                            <p:strVal val="#ppt_x"/>
                                          </p:val>
                                        </p:tav>
                                      </p:tavLst>
                                    </p:anim>
                                    <p:anim calcmode="lin" valueType="num">
                                      <p:cBhvr additive="base">
                                        <p:cTn id="8"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9"/>
                                        </p:tgtEl>
                                        <p:attrNameLst>
                                          <p:attrName>style.visibility</p:attrName>
                                        </p:attrNameLst>
                                      </p:cBhvr>
                                      <p:to>
                                        <p:strVal val="visible"/>
                                      </p:to>
                                    </p:set>
                                    <p:anim calcmode="lin" valueType="num">
                                      <p:cBhvr additive="base">
                                        <p:cTn id="13" dur="500" fill="hold"/>
                                        <p:tgtEl>
                                          <p:spTgt spid="1029"/>
                                        </p:tgtEl>
                                        <p:attrNameLst>
                                          <p:attrName>ppt_x</p:attrName>
                                        </p:attrNameLst>
                                      </p:cBhvr>
                                      <p:tavLst>
                                        <p:tav tm="0">
                                          <p:val>
                                            <p:strVal val="1+#ppt_w/2"/>
                                          </p:val>
                                        </p:tav>
                                        <p:tav tm="100000">
                                          <p:val>
                                            <p:strVal val="#ppt_x"/>
                                          </p:val>
                                        </p:tav>
                                      </p:tavLst>
                                    </p:anim>
                                    <p:anim calcmode="lin" valueType="num">
                                      <p:cBhvr additive="base">
                                        <p:cTn id="14" dur="500" fill="hold"/>
                                        <p:tgtEl>
                                          <p:spTgt spid="10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additive="base">
                                        <p:cTn id="19" dur="500" fill="hold"/>
                                        <p:tgtEl>
                                          <p:spTgt spid="1030"/>
                                        </p:tgtEl>
                                        <p:attrNameLst>
                                          <p:attrName>ppt_x</p:attrName>
                                        </p:attrNameLst>
                                      </p:cBhvr>
                                      <p:tavLst>
                                        <p:tav tm="0">
                                          <p:val>
                                            <p:strVal val="1+#ppt_w/2"/>
                                          </p:val>
                                        </p:tav>
                                        <p:tav tm="100000">
                                          <p:val>
                                            <p:strVal val="#ppt_x"/>
                                          </p:val>
                                        </p:tav>
                                      </p:tavLst>
                                    </p:anim>
                                    <p:anim calcmode="lin" valueType="num">
                                      <p:cBhvr additive="base">
                                        <p:cTn id="20" dur="500" fill="hold"/>
                                        <p:tgtEl>
                                          <p:spTgt spid="103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Temperature Converter Application: Spinners Cont’</a:t>
            </a:r>
            <a:br>
              <a:rPr lang="en-US" dirty="0"/>
            </a:br>
            <a:endParaRPr lang="en-US" dirty="0"/>
          </a:p>
        </p:txBody>
      </p:sp>
      <p:sp>
        <p:nvSpPr>
          <p:cNvPr id="3" name="Content Placeholder 2"/>
          <p:cNvSpPr>
            <a:spLocks noGrp="1"/>
          </p:cNvSpPr>
          <p:nvPr>
            <p:ph idx="1"/>
          </p:nvPr>
        </p:nvSpPr>
        <p:spPr/>
        <p:txBody>
          <a:bodyPr/>
          <a:lstStyle/>
          <a:p>
            <a:r>
              <a:rPr lang="en-US" dirty="0"/>
              <a:t>How to add values in spinners ?!</a:t>
            </a:r>
          </a:p>
          <a:p>
            <a:pPr lvl="1"/>
            <a:r>
              <a:rPr lang="en-US" dirty="0"/>
              <a:t>By Defining an array of strings in the String file </a:t>
            </a:r>
          </a:p>
          <a:p>
            <a:pPr lvl="1"/>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32</a:t>
            </a:fld>
            <a:endParaRPr lang="en-US"/>
          </a:p>
        </p:txBody>
      </p:sp>
      <p:pic>
        <p:nvPicPr>
          <p:cNvPr id="5122" name="Picture 2"/>
          <p:cNvPicPr>
            <a:picLocks noChangeAspect="1" noChangeArrowheads="1"/>
          </p:cNvPicPr>
          <p:nvPr/>
        </p:nvPicPr>
        <p:blipFill>
          <a:blip r:embed="rId3" cstate="print"/>
          <a:srcRect l="22834" t="22000" r="48750" b="62000"/>
          <a:stretch>
            <a:fillRect/>
          </a:stretch>
        </p:blipFill>
        <p:spPr bwMode="auto">
          <a:xfrm>
            <a:off x="1524000" y="2000250"/>
            <a:ext cx="6477000" cy="2114550"/>
          </a:xfrm>
          <a:prstGeom prst="rect">
            <a:avLst/>
          </a:prstGeom>
          <a:noFill/>
          <a:ln w="9525">
            <a:noFill/>
            <a:miter lim="800000"/>
            <a:headEnd/>
            <a:tailEnd/>
          </a:ln>
        </p:spPr>
      </p:pic>
    </p:spTree>
    <p:extLst>
      <p:ext uri="{BB962C8B-B14F-4D97-AF65-F5344CB8AC3E}">
        <p14:creationId xmlns:p14="http://schemas.microsoft.com/office/powerpoint/2010/main" val="2352634299"/>
      </p:ext>
    </p:extLst>
  </p:cSld>
  <p:clrMapOvr>
    <a:masterClrMapping/>
  </p:clrMapOvr>
  <p:transition>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1350169"/>
            <a:ext cx="6793302" cy="3507581"/>
          </a:xfrm>
          <a:prstGeom prst="rect">
            <a:avLst/>
          </a:prstGeom>
        </p:spPr>
      </p:pic>
      <p:sp>
        <p:nvSpPr>
          <p:cNvPr id="2" name="Title 1"/>
          <p:cNvSpPr>
            <a:spLocks noGrp="1"/>
          </p:cNvSpPr>
          <p:nvPr>
            <p:ph type="title"/>
          </p:nvPr>
        </p:nvSpPr>
        <p:spPr/>
        <p:txBody>
          <a:bodyPr>
            <a:normAutofit fontScale="90000"/>
          </a:bodyPr>
          <a:lstStyle/>
          <a:p>
            <a:r>
              <a:rPr lang="en-US" dirty="0"/>
              <a:t>Temperature Converter Application: Spinners Cont’</a:t>
            </a:r>
            <a:br>
              <a:rPr lang="en-US" dirty="0"/>
            </a:br>
            <a:endParaRPr lang="en-US" dirty="0"/>
          </a:p>
        </p:txBody>
      </p:sp>
      <p:sp>
        <p:nvSpPr>
          <p:cNvPr id="3" name="Content Placeholder 2"/>
          <p:cNvSpPr>
            <a:spLocks noGrp="1"/>
          </p:cNvSpPr>
          <p:nvPr>
            <p:ph idx="1"/>
          </p:nvPr>
        </p:nvSpPr>
        <p:spPr>
          <a:xfrm>
            <a:off x="457200" y="1085851"/>
            <a:ext cx="8229600" cy="3394472"/>
          </a:xfrm>
        </p:spPr>
        <p:txBody>
          <a:bodyPr/>
          <a:lstStyle/>
          <a:p>
            <a:r>
              <a:rPr lang="en-US" dirty="0"/>
              <a:t>How to Bind defined array to spinner ?!</a:t>
            </a:r>
          </a:p>
          <a:p>
            <a:pPr>
              <a:buNone/>
            </a:pPr>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33</a:t>
            </a:fld>
            <a:endParaRPr lang="en-US"/>
          </a:p>
        </p:txBody>
      </p:sp>
      <p:sp>
        <p:nvSpPr>
          <p:cNvPr id="9" name="Rectangle 8"/>
          <p:cNvSpPr/>
          <p:nvPr/>
        </p:nvSpPr>
        <p:spPr>
          <a:xfrm>
            <a:off x="1339251" y="2783086"/>
            <a:ext cx="5213949" cy="1887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57140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Temperature Converter Application: Spinners Cont’</a:t>
            </a:r>
            <a:br>
              <a:rPr lang="en-US" dirty="0"/>
            </a:br>
            <a:endParaRPr lang="en-US" dirty="0"/>
          </a:p>
        </p:txBody>
      </p:sp>
      <p:sp>
        <p:nvSpPr>
          <p:cNvPr id="3" name="Content Placeholder 2"/>
          <p:cNvSpPr>
            <a:spLocks noGrp="1"/>
          </p:cNvSpPr>
          <p:nvPr>
            <p:ph idx="1"/>
          </p:nvPr>
        </p:nvSpPr>
        <p:spPr>
          <a:xfrm>
            <a:off x="457200" y="971551"/>
            <a:ext cx="8229600" cy="3394472"/>
          </a:xfrm>
        </p:spPr>
        <p:txBody>
          <a:bodyPr/>
          <a:lstStyle/>
          <a:p>
            <a:endParaRPr lang="en-US" dirty="0"/>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34</a:t>
            </a:fld>
            <a:endParaRPr lang="en-US"/>
          </a:p>
        </p:txBody>
      </p:sp>
      <p:pic>
        <p:nvPicPr>
          <p:cNvPr id="3074" name="Picture 2"/>
          <p:cNvPicPr>
            <a:picLocks noChangeAspect="1" noChangeArrowheads="1"/>
          </p:cNvPicPr>
          <p:nvPr/>
        </p:nvPicPr>
        <p:blipFill>
          <a:blip r:embed="rId3" cstate="print"/>
          <a:srcRect l="8199" t="19792" r="27965" b="37500"/>
          <a:stretch>
            <a:fillRect/>
          </a:stretch>
        </p:blipFill>
        <p:spPr bwMode="auto">
          <a:xfrm>
            <a:off x="0" y="1143000"/>
            <a:ext cx="9116122" cy="3200400"/>
          </a:xfrm>
          <a:prstGeom prst="rect">
            <a:avLst/>
          </a:prstGeom>
          <a:noFill/>
          <a:ln w="9525">
            <a:noFill/>
            <a:miter lim="800000"/>
            <a:headEnd/>
            <a:tailEnd/>
          </a:ln>
        </p:spPr>
      </p:pic>
      <p:sp>
        <p:nvSpPr>
          <p:cNvPr id="7" name="Rectangle 6"/>
          <p:cNvSpPr/>
          <p:nvPr/>
        </p:nvSpPr>
        <p:spPr>
          <a:xfrm>
            <a:off x="533400" y="2457450"/>
            <a:ext cx="8458200" cy="514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95400" y="3714750"/>
            <a:ext cx="7086600" cy="628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566371"/>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par>
                                <p:cTn id="15" presetID="3" presetClass="exit" presetSubtype="10" fill="hold" grpId="0" nodeType="with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Temperature Converter Application: Spinners Cont’</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35</a:t>
            </a:fld>
            <a:endParaRPr lang="en-US"/>
          </a:p>
        </p:txBody>
      </p:sp>
      <p:pic>
        <p:nvPicPr>
          <p:cNvPr id="4098" name="Picture 2"/>
          <p:cNvPicPr>
            <a:picLocks noChangeAspect="1" noChangeArrowheads="1"/>
          </p:cNvPicPr>
          <p:nvPr/>
        </p:nvPicPr>
        <p:blipFill>
          <a:blip r:embed="rId2" cstate="print"/>
          <a:srcRect l="17570" t="20833" r="22108" b="16667"/>
          <a:stretch>
            <a:fillRect/>
          </a:stretch>
        </p:blipFill>
        <p:spPr bwMode="auto">
          <a:xfrm>
            <a:off x="0" y="1085850"/>
            <a:ext cx="9025890" cy="3943350"/>
          </a:xfrm>
          <a:prstGeom prst="rect">
            <a:avLst/>
          </a:prstGeom>
          <a:noFill/>
          <a:ln w="9525">
            <a:noFill/>
            <a:miter lim="800000"/>
            <a:headEnd/>
            <a:tailEnd/>
          </a:ln>
        </p:spPr>
      </p:pic>
      <p:sp>
        <p:nvSpPr>
          <p:cNvPr id="7" name="Rectangle 6"/>
          <p:cNvSpPr/>
          <p:nvPr/>
        </p:nvSpPr>
        <p:spPr>
          <a:xfrm>
            <a:off x="533400" y="1371600"/>
            <a:ext cx="8153400" cy="1804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200" y="2800350"/>
            <a:ext cx="8229600" cy="1085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400" y="1543050"/>
            <a:ext cx="792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33072" y="971550"/>
            <a:ext cx="3770584" cy="307777"/>
          </a:xfrm>
          <a:prstGeom prst="rect">
            <a:avLst/>
          </a:prstGeom>
          <a:noFill/>
        </p:spPr>
        <p:txBody>
          <a:bodyPr wrap="none" rtlCol="0">
            <a:spAutoFit/>
          </a:bodyPr>
          <a:lstStyle/>
          <a:p>
            <a:r>
              <a:rPr lang="en-US" b="1" dirty="0">
                <a:solidFill>
                  <a:schemeClr val="tx2">
                    <a:lumMod val="60000"/>
                    <a:lumOff val="40000"/>
                  </a:schemeClr>
                </a:solidFill>
              </a:rPr>
              <a:t>Method to get selected value from spinner</a:t>
            </a:r>
          </a:p>
        </p:txBody>
      </p:sp>
      <p:sp>
        <p:nvSpPr>
          <p:cNvPr id="11" name="TextBox 10"/>
          <p:cNvSpPr txBox="1"/>
          <p:nvPr/>
        </p:nvSpPr>
        <p:spPr>
          <a:xfrm>
            <a:off x="2147071" y="1200150"/>
            <a:ext cx="5548314" cy="307777"/>
          </a:xfrm>
          <a:prstGeom prst="rect">
            <a:avLst/>
          </a:prstGeom>
          <a:solidFill>
            <a:schemeClr val="bg1"/>
          </a:solidFill>
        </p:spPr>
        <p:txBody>
          <a:bodyPr wrap="none" rtlCol="0">
            <a:spAutoFit/>
          </a:bodyPr>
          <a:lstStyle/>
          <a:p>
            <a:r>
              <a:rPr lang="en-US" b="1" dirty="0">
                <a:solidFill>
                  <a:schemeClr val="tx2">
                    <a:lumMod val="60000"/>
                    <a:lumOff val="40000"/>
                  </a:schemeClr>
                </a:solidFill>
              </a:rPr>
              <a:t>Checking value of returned selected value  using equal method</a:t>
            </a:r>
          </a:p>
        </p:txBody>
      </p:sp>
      <p:sp>
        <p:nvSpPr>
          <p:cNvPr id="12" name="Rectangle 11"/>
          <p:cNvSpPr/>
          <p:nvPr/>
        </p:nvSpPr>
        <p:spPr>
          <a:xfrm>
            <a:off x="5879072" y="1028700"/>
            <a:ext cx="2263761" cy="307777"/>
          </a:xfrm>
          <a:prstGeom prst="rect">
            <a:avLst/>
          </a:prstGeom>
          <a:solidFill>
            <a:schemeClr val="bg1"/>
          </a:solidFill>
        </p:spPr>
        <p:txBody>
          <a:bodyPr wrap="none">
            <a:spAutoFit/>
          </a:bodyPr>
          <a:lstStyle/>
          <a:p>
            <a:r>
              <a:rPr lang="en-US" b="1" dirty="0">
                <a:solidFill>
                  <a:schemeClr val="tx2">
                    <a:lumMod val="60000"/>
                    <a:lumOff val="40000"/>
                  </a:schemeClr>
                </a:solidFill>
              </a:rPr>
              <a:t>Converting Temperature</a:t>
            </a:r>
          </a:p>
        </p:txBody>
      </p:sp>
      <p:sp>
        <p:nvSpPr>
          <p:cNvPr id="13" name="Rectangle 12"/>
          <p:cNvSpPr/>
          <p:nvPr/>
        </p:nvSpPr>
        <p:spPr>
          <a:xfrm>
            <a:off x="914400" y="1714500"/>
            <a:ext cx="7543800" cy="800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4057650"/>
            <a:ext cx="91440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30254" y="3771900"/>
            <a:ext cx="3223959" cy="307777"/>
          </a:xfrm>
          <a:prstGeom prst="rect">
            <a:avLst/>
          </a:prstGeom>
          <a:noFill/>
        </p:spPr>
        <p:txBody>
          <a:bodyPr wrap="none" rtlCol="0">
            <a:spAutoFit/>
          </a:bodyPr>
          <a:lstStyle/>
          <a:p>
            <a:r>
              <a:rPr lang="en-US" b="1" dirty="0">
                <a:solidFill>
                  <a:schemeClr val="tx2">
                    <a:lumMod val="60000"/>
                    <a:lumOff val="40000"/>
                  </a:schemeClr>
                </a:solidFill>
              </a:rPr>
              <a:t>Show </a:t>
            </a:r>
            <a:r>
              <a:rPr lang="en-US" b="1" dirty="0" err="1">
                <a:solidFill>
                  <a:schemeClr val="tx2">
                    <a:lumMod val="60000"/>
                    <a:lumOff val="40000"/>
                  </a:schemeClr>
                </a:solidFill>
              </a:rPr>
              <a:t>Msg</a:t>
            </a:r>
            <a:r>
              <a:rPr lang="en-US" b="1" dirty="0">
                <a:solidFill>
                  <a:schemeClr val="tx2">
                    <a:lumMod val="60000"/>
                    <a:lumOff val="40000"/>
                  </a:schemeClr>
                </a:solidFill>
              </a:rPr>
              <a:t> to user with invalid input</a:t>
            </a:r>
          </a:p>
        </p:txBody>
      </p:sp>
    </p:spTree>
    <p:extLst>
      <p:ext uri="{BB962C8B-B14F-4D97-AF65-F5344CB8AC3E}">
        <p14:creationId xmlns:p14="http://schemas.microsoft.com/office/powerpoint/2010/main" val="162983867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3" presetClass="exit" presetSubtype="10" fill="hold" grpId="1" nodeType="withEffect">
                                  <p:stCondLst>
                                    <p:cond delay="0"/>
                                  </p:stCondLst>
                                  <p:childTnLst>
                                    <p:animEffect transition="out" filter="blinds(horizontal)">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3" presetClass="exit" presetSubtype="10" fill="hold" grpId="1" nodeType="withEffect">
                                  <p:stCondLst>
                                    <p:cond delay="0"/>
                                  </p:stCondLst>
                                  <p:childTnLst>
                                    <p:animEffect transition="out" filter="blinds(horizontal)">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par>
                                <p:cTn id="42" presetID="3" presetClass="exit" presetSubtype="10" fill="hold" grpId="1" nodeType="withEffect">
                                  <p:stCondLst>
                                    <p:cond delay="0"/>
                                  </p:stCondLst>
                                  <p:childTnLst>
                                    <p:animEffect transition="out" filter="blinds(horizontal)">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1+#ppt_w/2"/>
                                          </p:val>
                                        </p:tav>
                                        <p:tav tm="100000">
                                          <p:val>
                                            <p:strVal val="#ppt_x"/>
                                          </p:val>
                                        </p:tav>
                                      </p:tavLst>
                                    </p:anim>
                                    <p:anim calcmode="lin" valueType="num">
                                      <p:cBhvr additive="base">
                                        <p:cTn id="50" dur="500" fill="hold"/>
                                        <p:tgtEl>
                                          <p:spTgt spid="8"/>
                                        </p:tgtEl>
                                        <p:attrNameLst>
                                          <p:attrName>ppt_y</p:attrName>
                                        </p:attrNameLst>
                                      </p:cBhvr>
                                      <p:tavLst>
                                        <p:tav tm="0">
                                          <p:val>
                                            <p:strVal val="#ppt_y"/>
                                          </p:val>
                                        </p:tav>
                                        <p:tav tm="100000">
                                          <p:val>
                                            <p:strVal val="#ppt_y"/>
                                          </p:val>
                                        </p:tav>
                                      </p:tavLst>
                                    </p:anim>
                                  </p:childTnLst>
                                </p:cTn>
                              </p:par>
                              <p:par>
                                <p:cTn id="51" presetID="3" presetClass="exit" presetSubtype="10" fill="hold" grpId="1" nodeType="withEffect">
                                  <p:stCondLst>
                                    <p:cond delay="0"/>
                                  </p:stCondLst>
                                  <p:childTnLst>
                                    <p:animEffect transition="out" filter="blinds(horizontal)">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par>
                                <p:cTn id="54" presetID="3" presetClass="exit" presetSubtype="10" fill="hold" grpId="1" nodeType="withEffect">
                                  <p:stCondLst>
                                    <p:cond delay="0"/>
                                  </p:stCondLst>
                                  <p:childTnLst>
                                    <p:animEffect transition="out" filter="blinds(horizontal)">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1+#ppt_w/2"/>
                                          </p:val>
                                        </p:tav>
                                        <p:tav tm="100000">
                                          <p:val>
                                            <p:strVal val="#ppt_x"/>
                                          </p:val>
                                        </p:tav>
                                      </p:tavLst>
                                    </p:anim>
                                    <p:anim calcmode="lin" valueType="num">
                                      <p:cBhvr additive="base">
                                        <p:cTn id="62" dur="500" fill="hold"/>
                                        <p:tgtEl>
                                          <p:spTgt spid="15"/>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1+#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par>
                                <p:cTn id="67" presetID="3" presetClass="exit" presetSubtype="10" fill="hold" grpId="1" nodeType="withEffect">
                                  <p:stCondLst>
                                    <p:cond delay="0"/>
                                  </p:stCondLst>
                                  <p:childTnLst>
                                    <p:animEffect transition="out" filter="blinds(horizontal)">
                                      <p:cBhvr>
                                        <p:cTn id="68" dur="500"/>
                                        <p:tgtEl>
                                          <p:spTgt spid="8"/>
                                        </p:tgtEl>
                                      </p:cBhvr>
                                    </p:animEffect>
                                    <p:set>
                                      <p:cBhvr>
                                        <p:cTn id="6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p:bldP spid="10" grpId="1"/>
      <p:bldP spid="11" grpId="0" animBg="1"/>
      <p:bldP spid="11" grpId="1" animBg="1"/>
      <p:bldP spid="12" grpId="0" animBg="1"/>
      <p:bldP spid="12" grpId="1" animBg="1"/>
      <p:bldP spid="13" grpId="0" animBg="1"/>
      <p:bldP spid="13" grpId="1" animBg="1"/>
      <p:bldP spid="14" grpId="0" animBg="1"/>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Deploying Android Application to Mobile</a:t>
            </a:r>
            <a:endParaRPr lang="en-US" dirty="0"/>
          </a:p>
        </p:txBody>
      </p:sp>
      <p:sp>
        <p:nvSpPr>
          <p:cNvPr id="3" name="Content Placeholder 2"/>
          <p:cNvSpPr>
            <a:spLocks noGrp="1"/>
          </p:cNvSpPr>
          <p:nvPr>
            <p:ph idx="1"/>
          </p:nvPr>
        </p:nvSpPr>
        <p:spPr/>
        <p:txBody>
          <a:bodyPr>
            <a:normAutofit fontScale="92500" lnSpcReduction="20000"/>
          </a:bodyPr>
          <a:lstStyle/>
          <a:p>
            <a:r>
              <a:rPr lang="en-US" dirty="0"/>
              <a:t>From general settings in your mobile :</a:t>
            </a:r>
          </a:p>
          <a:p>
            <a:pPr marL="0" indent="0">
              <a:buNone/>
            </a:pPr>
            <a:r>
              <a:rPr lang="en-US" dirty="0"/>
              <a:t>       - several clicks on build number .</a:t>
            </a:r>
          </a:p>
          <a:p>
            <a:pPr marL="0" indent="0">
              <a:buNone/>
            </a:pPr>
            <a:r>
              <a:rPr lang="en-US" dirty="0"/>
              <a:t>       - then developer options will appear. </a:t>
            </a:r>
          </a:p>
          <a:p>
            <a:pPr marL="0" indent="0">
              <a:buNone/>
            </a:pPr>
            <a:r>
              <a:rPr lang="en-US" dirty="0"/>
              <a:t>       - enable USB debugging.</a:t>
            </a:r>
          </a:p>
          <a:p>
            <a:pPr marL="0" indent="0">
              <a:buNone/>
            </a:pPr>
            <a:r>
              <a:rPr lang="en-US" dirty="0"/>
              <a:t>       - when running the application your mobile will appear online to                   run on. </a:t>
            </a:r>
          </a:p>
          <a:p>
            <a:pPr marL="0" indent="0">
              <a:buNone/>
            </a:pPr>
            <a:r>
              <a:rPr lang="en-US" dirty="0"/>
              <a:t>                                                      OR:</a:t>
            </a:r>
          </a:p>
          <a:p>
            <a:r>
              <a:rPr lang="en-US" dirty="0"/>
              <a:t>Copy the APK file to your Android’s memory card in your phone.</a:t>
            </a:r>
          </a:p>
          <a:p>
            <a:pPr lvl="1"/>
            <a:r>
              <a:rPr lang="en-US" dirty="0"/>
              <a:t>.</a:t>
            </a:r>
            <a:r>
              <a:rPr lang="en-US" dirty="0" err="1"/>
              <a:t>apk</a:t>
            </a:r>
            <a:r>
              <a:rPr lang="en-US" dirty="0"/>
              <a:t> file exists in :</a:t>
            </a:r>
          </a:p>
          <a:p>
            <a:pPr marL="457200" lvl="1" indent="0">
              <a:buNone/>
            </a:pPr>
            <a:r>
              <a:rPr lang="en-US" dirty="0"/>
              <a:t>app folder of your project -&gt;build-&gt;outputs</a:t>
            </a:r>
          </a:p>
          <a:p>
            <a:pPr lvl="1"/>
            <a:endParaRPr lang="en-US" dirty="0"/>
          </a:p>
          <a:p>
            <a:r>
              <a:rPr lang="en-US" dirty="0"/>
              <a:t>Click and install your APK files.</a:t>
            </a:r>
          </a:p>
        </p:txBody>
      </p:sp>
      <p:sp>
        <p:nvSpPr>
          <p:cNvPr id="4" name="Footer Placeholder 3"/>
          <p:cNvSpPr>
            <a:spLocks noGrp="1"/>
          </p:cNvSpPr>
          <p:nvPr>
            <p:ph type="ftr" sz="quarter" idx="11"/>
          </p:nvPr>
        </p:nvSpPr>
        <p:spPr/>
        <p:txBody>
          <a:bodyPr/>
          <a:lstStyle/>
          <a:p>
            <a:r>
              <a:rPr lang="en-US"/>
              <a:t>Mobile Computing</a:t>
            </a:r>
          </a:p>
        </p:txBody>
      </p:sp>
      <p:sp>
        <p:nvSpPr>
          <p:cNvPr id="5" name="Slide Number Placeholder 4"/>
          <p:cNvSpPr>
            <a:spLocks noGrp="1"/>
          </p:cNvSpPr>
          <p:nvPr>
            <p:ph type="sldNum" sz="quarter" idx="12"/>
          </p:nvPr>
        </p:nvSpPr>
        <p:spPr/>
        <p:txBody>
          <a:bodyPr/>
          <a:lstStyle/>
          <a:p>
            <a:fld id="{FFD3E96C-1596-48F8-978E-9F6EBBD9775F}" type="slidenum">
              <a:rPr lang="en-US" smtClean="0"/>
              <a:pPr/>
              <a:t>36</a:t>
            </a:fld>
            <a:endParaRPr lang="en-US"/>
          </a:p>
        </p:txBody>
      </p:sp>
    </p:spTree>
    <p:extLst>
      <p:ext uri="{BB962C8B-B14F-4D97-AF65-F5344CB8AC3E}">
        <p14:creationId xmlns:p14="http://schemas.microsoft.com/office/powerpoint/2010/main" val="1687196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 name="Picture 2" descr="C:\Users\Nehal\Pictures\1980-01-06_02-32-02.jpg"/>
          <p:cNvPicPr>
            <a:picLocks noChangeAspect="1" noChangeArrowheads="1"/>
          </p:cNvPicPr>
          <p:nvPr/>
        </p:nvPicPr>
        <p:blipFill>
          <a:blip r:embed="rId2" cstate="print"/>
          <a:srcRect/>
          <a:stretch>
            <a:fillRect/>
          </a:stretch>
        </p:blipFill>
        <p:spPr bwMode="auto">
          <a:xfrm>
            <a:off x="0" y="296533"/>
            <a:ext cx="4572000" cy="2286000"/>
          </a:xfrm>
          <a:prstGeom prst="rect">
            <a:avLst/>
          </a:prstGeom>
          <a:noFill/>
        </p:spPr>
      </p:pic>
      <p:pic>
        <p:nvPicPr>
          <p:cNvPr id="9" name="Picture 8" descr="1980-01-06_02-11-22.jpg"/>
          <p:cNvPicPr>
            <a:picLocks noChangeAspect="1"/>
          </p:cNvPicPr>
          <p:nvPr/>
        </p:nvPicPr>
        <p:blipFill>
          <a:blip r:embed="rId3" cstate="print"/>
          <a:stretch>
            <a:fillRect/>
          </a:stretch>
        </p:blipFill>
        <p:spPr>
          <a:xfrm>
            <a:off x="0" y="2514600"/>
            <a:ext cx="4572000" cy="2286000"/>
          </a:xfrm>
          <a:prstGeom prst="rect">
            <a:avLst/>
          </a:prstGeom>
        </p:spPr>
      </p:pic>
      <p:pic>
        <p:nvPicPr>
          <p:cNvPr id="10" name="Picture 4" descr="C:\Users\Nehal\Pictures\1980-01-06_02-37-27.jpg"/>
          <p:cNvPicPr>
            <a:picLocks noChangeAspect="1" noChangeArrowheads="1"/>
          </p:cNvPicPr>
          <p:nvPr/>
        </p:nvPicPr>
        <p:blipFill>
          <a:blip r:embed="rId4" cstate="print"/>
          <a:srcRect/>
          <a:stretch>
            <a:fillRect/>
          </a:stretch>
        </p:blipFill>
        <p:spPr bwMode="auto">
          <a:xfrm>
            <a:off x="4572000" y="351504"/>
            <a:ext cx="4572000" cy="2286000"/>
          </a:xfrm>
          <a:prstGeom prst="rect">
            <a:avLst/>
          </a:prstGeom>
          <a:noFill/>
        </p:spPr>
      </p:pic>
      <p:pic>
        <p:nvPicPr>
          <p:cNvPr id="11" name="Picture 10" descr="1980-01-06_02-17-01.jpg"/>
          <p:cNvPicPr>
            <a:picLocks noChangeAspect="1"/>
          </p:cNvPicPr>
          <p:nvPr/>
        </p:nvPicPr>
        <p:blipFill>
          <a:blip r:embed="rId5" cstate="print"/>
          <a:stretch>
            <a:fillRect/>
          </a:stretch>
        </p:blipFill>
        <p:spPr>
          <a:xfrm>
            <a:off x="4572000" y="2618083"/>
            <a:ext cx="4572000" cy="2286000"/>
          </a:xfrm>
          <a:prstGeom prst="rect">
            <a:avLst/>
          </a:prstGeom>
        </p:spPr>
      </p:pic>
    </p:spTree>
    <p:extLst>
      <p:ext uri="{BB962C8B-B14F-4D97-AF65-F5344CB8AC3E}">
        <p14:creationId xmlns:p14="http://schemas.microsoft.com/office/powerpoint/2010/main" val="200664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6000"/>
          </a:p>
          <a:p>
            <a:pPr marL="0" lvl="0" indent="0" algn="ctr">
              <a:spcBef>
                <a:spcPts val="1600"/>
              </a:spcBef>
              <a:spcAft>
                <a:spcPts val="1600"/>
              </a:spcAft>
              <a:buNone/>
            </a:pPr>
            <a:r>
              <a:rPr lang="en" sz="6000"/>
              <a:t>Thanks</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Background</a:t>
            </a:r>
            <a:endParaRPr/>
          </a:p>
        </p:txBody>
      </p:sp>
      <p:sp>
        <p:nvSpPr>
          <p:cNvPr id="76" name="Shape 76"/>
          <p:cNvSpPr txBox="1">
            <a:spLocks noGrp="1"/>
          </p:cNvSpPr>
          <p:nvPr>
            <p:ph type="body" idx="1"/>
          </p:nvPr>
        </p:nvSpPr>
        <p:spPr>
          <a:xfrm>
            <a:off x="311700" y="1152475"/>
            <a:ext cx="56232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Android Inc. was founded in Palo Alto, California in October, 2003 by Andy Rubin, Rich Miner, Nick Sears, and Chris White.</a:t>
            </a:r>
            <a:endParaRPr/>
          </a:p>
          <a:p>
            <a:pPr marL="457200" lvl="0" indent="-342900" rtl="0">
              <a:spcBef>
                <a:spcPts val="0"/>
              </a:spcBef>
              <a:spcAft>
                <a:spcPts val="0"/>
              </a:spcAft>
              <a:buSzPts val="1800"/>
              <a:buChar char="●"/>
            </a:pPr>
            <a:r>
              <a:rPr lang="en"/>
              <a:t>Their goal was to develop a "smarter mobile device that was more aware of its owner's location and preferences.”</a:t>
            </a:r>
            <a:endParaRPr/>
          </a:p>
          <a:p>
            <a:pPr marL="457200" lvl="0" indent="-342900">
              <a:spcBef>
                <a:spcPts val="0"/>
              </a:spcBef>
              <a:spcAft>
                <a:spcPts val="0"/>
              </a:spcAft>
              <a:buSzPts val="1800"/>
              <a:buChar char="●"/>
            </a:pPr>
            <a:r>
              <a:rPr lang="en"/>
              <a:t>They operated secretively, admitting only that they were working on software for mobile phones.</a:t>
            </a:r>
            <a:br>
              <a:rPr lang="en"/>
            </a:br>
            <a:endParaRPr/>
          </a:p>
        </p:txBody>
      </p:sp>
      <p:pic>
        <p:nvPicPr>
          <p:cNvPr id="77" name="Shape 77"/>
          <p:cNvPicPr preferRelativeResize="0"/>
          <p:nvPr/>
        </p:nvPicPr>
        <p:blipFill>
          <a:blip r:embed="rId3">
            <a:alphaModFix/>
          </a:blip>
          <a:stretch>
            <a:fillRect/>
          </a:stretch>
        </p:blipFill>
        <p:spPr>
          <a:xfrm>
            <a:off x="6103200" y="865325"/>
            <a:ext cx="2897223"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Background Cont’</a:t>
            </a:r>
            <a:endParaRPr/>
          </a:p>
        </p:txBody>
      </p:sp>
      <p:sp>
        <p:nvSpPr>
          <p:cNvPr id="83" name="Shape 83"/>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Google acquired Android Inc. in August, 2005, making Android Inc. a wholly owned part of Google Inc. </a:t>
            </a:r>
            <a:endParaRPr/>
          </a:p>
          <a:p>
            <a:pPr marL="457200" lvl="0" indent="-342900" rtl="0">
              <a:spcBef>
                <a:spcPts val="0"/>
              </a:spcBef>
              <a:spcAft>
                <a:spcPts val="0"/>
              </a:spcAft>
              <a:buSzPts val="1800"/>
              <a:buChar char="●"/>
            </a:pPr>
            <a:r>
              <a:rPr lang="en"/>
              <a:t>Nick Sears was the only original founder that did not stay with Android Inc. after the acquisition.</a:t>
            </a:r>
            <a:endParaRPr/>
          </a:p>
          <a:p>
            <a:pPr marL="457200" lvl="0" indent="-342900">
              <a:spcBef>
                <a:spcPts val="0"/>
              </a:spcBef>
              <a:spcAft>
                <a:spcPts val="0"/>
              </a:spcAft>
              <a:buSzPts val="1800"/>
              <a:buChar char="●"/>
            </a:pPr>
            <a:r>
              <a:rPr lang="en"/>
              <a:t>At this point in time, many assumed that Google was planning to enter the mobile phone market with this move.</a:t>
            </a:r>
            <a:br>
              <a:rPr lang="en"/>
            </a:br>
            <a:endParaRPr/>
          </a:p>
        </p:txBody>
      </p:sp>
      <p:pic>
        <p:nvPicPr>
          <p:cNvPr id="84" name="Shape 84"/>
          <p:cNvPicPr preferRelativeResize="0"/>
          <p:nvPr/>
        </p:nvPicPr>
        <p:blipFill>
          <a:blip r:embed="rId3">
            <a:alphaModFix/>
          </a:blip>
          <a:stretch>
            <a:fillRect/>
          </a:stretch>
        </p:blipFill>
        <p:spPr>
          <a:xfrm>
            <a:off x="4724400" y="1170125"/>
            <a:ext cx="4238625" cy="3152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Background Cont’</a:t>
            </a:r>
            <a:endParaRPr/>
          </a:p>
        </p:txBody>
      </p:sp>
      <p:sp>
        <p:nvSpPr>
          <p:cNvPr id="90" name="Shape 90"/>
          <p:cNvSpPr txBox="1">
            <a:spLocks noGrp="1"/>
          </p:cNvSpPr>
          <p:nvPr>
            <p:ph type="body" idx="1"/>
          </p:nvPr>
        </p:nvSpPr>
        <p:spPr>
          <a:xfrm>
            <a:off x="311700" y="1170125"/>
            <a:ext cx="42603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Once at Google, Rubin led a team to develop a mobile device platform powered by the Linux kernel. </a:t>
            </a:r>
            <a:endParaRPr/>
          </a:p>
          <a:p>
            <a:pPr marL="457200" lvl="0" indent="-342900" rtl="0">
              <a:spcBef>
                <a:spcPts val="0"/>
              </a:spcBef>
              <a:spcAft>
                <a:spcPts val="0"/>
              </a:spcAft>
              <a:buSzPts val="1800"/>
              <a:buChar char="●"/>
            </a:pPr>
            <a:r>
              <a:rPr lang="en"/>
              <a:t>Google marketed the platform to handset makers and carriers with the intent of providing a flexible, upgradable system. </a:t>
            </a:r>
            <a:endParaRPr/>
          </a:p>
          <a:p>
            <a:pPr marL="457200" lvl="0" indent="-342900">
              <a:spcBef>
                <a:spcPts val="0"/>
              </a:spcBef>
              <a:spcAft>
                <a:spcPts val="0"/>
              </a:spcAft>
              <a:buSzPts val="1800"/>
              <a:buChar char="●"/>
            </a:pPr>
            <a:r>
              <a:rPr lang="en"/>
              <a:t>This caused speculation about Google's intention to enter the mobile communications market to build.</a:t>
            </a:r>
            <a:br>
              <a:rPr lang="en"/>
            </a:br>
            <a:endParaRPr/>
          </a:p>
        </p:txBody>
      </p:sp>
      <p:pic>
        <p:nvPicPr>
          <p:cNvPr id="91" name="Shape 91"/>
          <p:cNvPicPr preferRelativeResize="0"/>
          <p:nvPr/>
        </p:nvPicPr>
        <p:blipFill>
          <a:blip r:embed="rId3">
            <a:alphaModFix/>
          </a:blip>
          <a:stretch>
            <a:fillRect/>
          </a:stretch>
        </p:blipFill>
        <p:spPr>
          <a:xfrm>
            <a:off x="4724400" y="1170125"/>
            <a:ext cx="4267200" cy="36326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242400" y="4351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Background Cont’</a:t>
            </a:r>
            <a:endParaRPr/>
          </a:p>
        </p:txBody>
      </p:sp>
      <p:sp>
        <p:nvSpPr>
          <p:cNvPr id="97" name="Shape 97"/>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On October 21st, 2008, Android 1.0 became available to the public.</a:t>
            </a:r>
            <a:endParaRPr/>
          </a:p>
          <a:p>
            <a:pPr marL="457200" lvl="0" indent="-342900">
              <a:spcBef>
                <a:spcPts val="0"/>
              </a:spcBef>
              <a:spcAft>
                <a:spcPts val="0"/>
              </a:spcAft>
              <a:buSzPts val="1800"/>
              <a:buChar char="●"/>
            </a:pPr>
            <a:r>
              <a:rPr lang="en"/>
              <a:t>"Today's announcement is more ambitious than any single 'Google Phone' that the press has been speculating about over the past few weeks. Our vision is that the powerful platform we're unveiling will power thousands of different phone models.“      	</a:t>
            </a:r>
            <a:br>
              <a:rPr lang="en"/>
            </a:br>
            <a:r>
              <a:rPr lang="en"/>
              <a:t>	-Eric Schmidt, former Google Chairman/CEO</a:t>
            </a:r>
            <a:br>
              <a:rPr lang="en"/>
            </a:br>
            <a:endParaRPr/>
          </a:p>
        </p:txBody>
      </p:sp>
      <p:pic>
        <p:nvPicPr>
          <p:cNvPr id="98" name="Shape 98"/>
          <p:cNvPicPr preferRelativeResize="0"/>
          <p:nvPr/>
        </p:nvPicPr>
        <p:blipFill>
          <a:blip r:embed="rId3">
            <a:alphaModFix/>
          </a:blip>
          <a:stretch>
            <a:fillRect/>
          </a:stretch>
        </p:blipFill>
        <p:spPr>
          <a:xfrm>
            <a:off x="4724400" y="1170125"/>
            <a:ext cx="4038600" cy="3352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Tools</a:t>
            </a:r>
            <a:endParaRPr/>
          </a:p>
        </p:txBody>
      </p:sp>
      <p:sp>
        <p:nvSpPr>
          <p:cNvPr id="104" name="Shape 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Eclipse</a:t>
            </a:r>
            <a:endParaRPr/>
          </a:p>
          <a:p>
            <a:pPr marL="457200" lvl="0" indent="-342900" rtl="0">
              <a:spcBef>
                <a:spcPts val="0"/>
              </a:spcBef>
              <a:spcAft>
                <a:spcPts val="0"/>
              </a:spcAft>
              <a:buSzPts val="1800"/>
              <a:buChar char="●"/>
            </a:pPr>
            <a:r>
              <a:rPr lang="en"/>
              <a:t>Android studio</a:t>
            </a:r>
            <a:endParaRPr/>
          </a:p>
          <a:p>
            <a:pPr marL="457200" lvl="0" indent="-342900">
              <a:spcBef>
                <a:spcPts val="0"/>
              </a:spcBef>
              <a:spcAft>
                <a:spcPts val="0"/>
              </a:spcAft>
              <a:buSzPts val="1800"/>
              <a:buChar char="●"/>
            </a:pPr>
            <a:r>
              <a:rPr lang="en"/>
              <a:t>Code is written in Java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Hello World Example</a:t>
            </a:r>
            <a:endParaRPr/>
          </a:p>
        </p:txBody>
      </p:sp>
      <p:sp>
        <p:nvSpPr>
          <p:cNvPr id="110" name="Shape 1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Creating a New Project</a:t>
            </a:r>
            <a:endParaRPr/>
          </a:p>
          <a:p>
            <a:pPr marL="914400" lvl="1" indent="-304800" rtl="0">
              <a:spcBef>
                <a:spcPts val="0"/>
              </a:spcBef>
              <a:spcAft>
                <a:spcPts val="0"/>
              </a:spcAft>
              <a:buSzPts val="1200"/>
              <a:buChar char="○"/>
            </a:pPr>
            <a:r>
              <a:rPr lang="en" sz="1200"/>
              <a:t>In Android studio :choose File→New→New Project</a:t>
            </a:r>
            <a:endParaRPr sz="1200"/>
          </a:p>
          <a:p>
            <a:pPr marL="914400" lvl="1" indent="-304800" rtl="0">
              <a:spcBef>
                <a:spcPts val="0"/>
              </a:spcBef>
              <a:spcAft>
                <a:spcPts val="0"/>
              </a:spcAft>
              <a:buSzPts val="1200"/>
              <a:buChar char="○"/>
            </a:pPr>
            <a:r>
              <a:rPr lang="en" sz="1200"/>
              <a:t>Next, You need to fill out your project properties.</a:t>
            </a:r>
            <a:endParaRPr sz="1200"/>
          </a:p>
          <a:p>
            <a:pPr marL="1371600" lvl="2" indent="-304800" rtl="0">
              <a:spcBef>
                <a:spcPts val="0"/>
              </a:spcBef>
              <a:spcAft>
                <a:spcPts val="0"/>
              </a:spcAft>
              <a:buSzPts val="1200"/>
              <a:buChar char="■"/>
            </a:pPr>
            <a:r>
              <a:rPr lang="en" sz="1200"/>
              <a:t>“My Application“: is the plain English name of your application.</a:t>
            </a:r>
            <a:endParaRPr sz="1200"/>
          </a:p>
          <a:p>
            <a:pPr marL="1371600" lvl="2" indent="-304800" rtl="0">
              <a:spcBef>
                <a:spcPts val="0"/>
              </a:spcBef>
              <a:spcAft>
                <a:spcPts val="0"/>
              </a:spcAft>
              <a:buSzPts val="1200"/>
              <a:buChar char="■"/>
            </a:pPr>
            <a:r>
              <a:rPr lang="en" sz="1200"/>
              <a:t>Type ‘HelloWorld’ as a project name</a:t>
            </a:r>
            <a:endParaRPr sz="1200"/>
          </a:p>
          <a:p>
            <a:pPr marL="1828800" lvl="3" indent="-304800" rtl="0">
              <a:spcBef>
                <a:spcPts val="0"/>
              </a:spcBef>
              <a:spcAft>
                <a:spcPts val="0"/>
              </a:spcAft>
              <a:buSzPts val="1200"/>
              <a:buChar char="●"/>
            </a:pPr>
            <a:r>
              <a:rPr lang="en" sz="1200"/>
              <a:t>A project name should be one word. (“CamelCase” naming convention is preferred)</a:t>
            </a:r>
            <a:endParaRPr sz="1200"/>
          </a:p>
          <a:p>
            <a:pPr marL="1371600" lvl="2" indent="-304800" rtl="0">
              <a:spcBef>
                <a:spcPts val="0"/>
              </a:spcBef>
              <a:spcAft>
                <a:spcPts val="0"/>
              </a:spcAft>
              <a:buSzPts val="1200"/>
              <a:buChar char="■"/>
            </a:pPr>
            <a:r>
              <a:rPr lang="en" sz="1200"/>
              <a:t>“The package name”: for example ‘android.section’</a:t>
            </a:r>
            <a:endParaRPr sz="1200"/>
          </a:p>
          <a:p>
            <a:pPr marL="914400" lvl="1" indent="-304800" rtl="0">
              <a:spcBef>
                <a:spcPts val="0"/>
              </a:spcBef>
              <a:spcAft>
                <a:spcPts val="0"/>
              </a:spcAft>
              <a:buSzPts val="1200"/>
              <a:buChar char="○"/>
            </a:pPr>
            <a:r>
              <a:rPr lang="en" sz="1200"/>
              <a:t>Next, you need to choose the build target.</a:t>
            </a:r>
            <a:endParaRPr sz="1200"/>
          </a:p>
          <a:p>
            <a:pPr marL="1371600" lvl="2" indent="-304800" rtl="0">
              <a:spcBef>
                <a:spcPts val="0"/>
              </a:spcBef>
              <a:spcAft>
                <a:spcPts val="0"/>
              </a:spcAft>
              <a:buSzPts val="1200"/>
              <a:buChar char="■"/>
            </a:pPr>
            <a:r>
              <a:rPr lang="en" sz="1200"/>
              <a:t>The build target tells the build tools which version of the Android platform you are</a:t>
            </a:r>
            <a:br>
              <a:rPr lang="en" sz="1200"/>
            </a:br>
            <a:r>
              <a:rPr lang="en" sz="1200"/>
              <a:t>building for.</a:t>
            </a:r>
            <a:endParaRPr sz="1200"/>
          </a:p>
          <a:p>
            <a:pPr marL="914400" lvl="1" indent="-304800" rtl="0">
              <a:spcBef>
                <a:spcPts val="0"/>
              </a:spcBef>
              <a:spcAft>
                <a:spcPts val="0"/>
              </a:spcAft>
              <a:buSzPts val="1200"/>
              <a:buChar char="○"/>
            </a:pPr>
            <a:r>
              <a:rPr lang="en" sz="1200"/>
              <a:t>Specify An activity that is going to be represented by a Java class.</a:t>
            </a:r>
            <a:endParaRPr sz="1200"/>
          </a:p>
          <a:p>
            <a:pPr marL="1371600" lvl="2" indent="-304800" rtl="0">
              <a:spcBef>
                <a:spcPts val="0"/>
              </a:spcBef>
              <a:spcAft>
                <a:spcPts val="0"/>
              </a:spcAft>
              <a:buSzPts val="1200"/>
              <a:buChar char="■"/>
            </a:pPr>
            <a:r>
              <a:rPr lang="en" sz="1200"/>
              <a:t>Its name should adhere to Java class naming conventions: start with an upper-case</a:t>
            </a:r>
            <a:br>
              <a:rPr lang="en" sz="1200"/>
            </a:br>
            <a:r>
              <a:rPr lang="en" sz="1200"/>
              <a:t>letter and use CamelCase to separate words.</a:t>
            </a:r>
            <a:endParaRPr sz="1200"/>
          </a:p>
          <a:p>
            <a:pPr marL="1371600" lvl="2" indent="-304800" rtl="0">
              <a:spcBef>
                <a:spcPts val="0"/>
              </a:spcBef>
              <a:spcAft>
                <a:spcPts val="0"/>
              </a:spcAft>
              <a:buSzPts val="1200"/>
              <a:buChar char="■"/>
            </a:pPr>
            <a:r>
              <a:rPr lang="en" sz="1200"/>
              <a:t>So, type ‘HelloWorld’ for your activity name or leave it as ‘ HelloWorldActivity’.</a:t>
            </a:r>
            <a:endParaRPr sz="1200"/>
          </a:p>
          <a:p>
            <a:pPr marL="914400" lvl="1" indent="-304800">
              <a:spcBef>
                <a:spcPts val="0"/>
              </a:spcBef>
              <a:spcAft>
                <a:spcPts val="0"/>
              </a:spcAft>
              <a:buSzPts val="1200"/>
              <a:buChar char="○"/>
            </a:pPr>
            <a:r>
              <a:rPr lang="en" sz="1200"/>
              <a:t>Finally, click on the Finish button, and Android studio will create your project.</a:t>
            </a:r>
            <a:endParaRPr sz="12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1199</Words>
  <Application>Microsoft Office PowerPoint</Application>
  <PresentationFormat>On-screen Show (16:9)</PresentationFormat>
  <Paragraphs>201</Paragraphs>
  <Slides>38</Slides>
  <Notes>30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Simple Light</vt:lpstr>
      <vt:lpstr>Android</vt:lpstr>
      <vt:lpstr>Introduction</vt:lpstr>
      <vt:lpstr>Android Framework</vt:lpstr>
      <vt:lpstr>Background</vt:lpstr>
      <vt:lpstr>Background Cont’</vt:lpstr>
      <vt:lpstr>Background Cont’</vt:lpstr>
      <vt:lpstr>Background Cont’</vt:lpstr>
      <vt:lpstr>Tools</vt:lpstr>
      <vt:lpstr>Hello World Example</vt:lpstr>
      <vt:lpstr>Hello World Example Cont’ </vt:lpstr>
      <vt:lpstr>Hello World Example Cont’  </vt:lpstr>
      <vt:lpstr>Manifest File</vt:lpstr>
      <vt:lpstr>Strings File</vt:lpstr>
      <vt:lpstr>Layout File</vt:lpstr>
      <vt:lpstr>R File</vt:lpstr>
      <vt:lpstr>Java Source Code</vt:lpstr>
      <vt:lpstr>How To access data in files ?</vt:lpstr>
      <vt:lpstr>Running Hello World Example</vt:lpstr>
      <vt:lpstr>Running Hello World Example Cont’</vt:lpstr>
      <vt:lpstr>Running Hello World Example Cont’</vt:lpstr>
      <vt:lpstr>Add Two Numbers Example</vt:lpstr>
      <vt:lpstr>Add Two Numbers Example: What will be changed !!! </vt:lpstr>
      <vt:lpstr>Addition Class</vt:lpstr>
      <vt:lpstr>Add Two Numbers Example: How to add action on the button? </vt:lpstr>
      <vt:lpstr>Add Two Numbers Example: implementation</vt:lpstr>
      <vt:lpstr>Temperature Converter Application: Radio Buttons </vt:lpstr>
      <vt:lpstr>Temperature Converter Application: Toast</vt:lpstr>
      <vt:lpstr>Temperature Converter Application: Radio Buttons Cont’ </vt:lpstr>
      <vt:lpstr>Temperature Converter Application: Radio Buttons Cont’ </vt:lpstr>
      <vt:lpstr>Temperature Converter Application: Radio Buttons Cont’ </vt:lpstr>
      <vt:lpstr>Temperature Converter Application: Spinners </vt:lpstr>
      <vt:lpstr>Temperature Converter Application: Spinners Cont’ </vt:lpstr>
      <vt:lpstr>Temperature Converter Application: Spinners Cont’ </vt:lpstr>
      <vt:lpstr>Temperature Converter Application: Spinners Cont’ </vt:lpstr>
      <vt:lpstr>Temperature Converter Application: Spinners Cont’ </vt:lpstr>
      <vt:lpstr>Deploying Android Application to Mobile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dc:title>
  <cp:lastModifiedBy>HP-PC</cp:lastModifiedBy>
  <cp:revision>2</cp:revision>
  <dcterms:modified xsi:type="dcterms:W3CDTF">2018-06-13T21:27:15Z</dcterms:modified>
</cp:coreProperties>
</file>